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71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72" r:id="rId13"/>
    <p:sldId id="263" r:id="rId14"/>
    <p:sldId id="264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Harabara Mais Demo" panose="020B0603050302020204" pitchFamily="34" charset="0"/>
      <p:regular r:id="rId2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378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56256-496D-45C4-B415-3731AC8F2164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B02BE03C-556A-4CB6-84E6-22A2B2A3E20E}">
      <dgm:prSet phldrT="[Texto]"/>
      <dgm:spPr>
        <a:solidFill>
          <a:srgbClr val="FFC000"/>
        </a:solidFill>
      </dgm:spPr>
      <dgm:t>
        <a:bodyPr/>
        <a:lstStyle/>
        <a:p>
          <a:r>
            <a:rPr lang="es-MX" dirty="0">
              <a:solidFill>
                <a:srgbClr val="002060"/>
              </a:solidFill>
            </a:rPr>
            <a:t>Recopilación de información</a:t>
          </a:r>
          <a:endParaRPr lang="es-CO" dirty="0">
            <a:solidFill>
              <a:srgbClr val="002060"/>
            </a:solidFill>
          </a:endParaRPr>
        </a:p>
      </dgm:t>
    </dgm:pt>
    <dgm:pt modelId="{61380252-C701-4986-BECD-747352E5BCE6}" type="parTrans" cxnId="{8FDAE45F-33CE-4E6C-92A3-5E0CE6F1F5DF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BD814A8B-8703-414E-A2FD-A91B87AD41F1}" type="sibTrans" cxnId="{8FDAE45F-33CE-4E6C-92A3-5E0CE6F1F5DF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0E5A538D-0D79-4E74-8908-655183B96300}">
      <dgm:prSet phldrT="[Texto]"/>
      <dgm:spPr/>
      <dgm:t>
        <a:bodyPr/>
        <a:lstStyle/>
        <a:p>
          <a:r>
            <a:rPr lang="es-MX" dirty="0">
              <a:solidFill>
                <a:srgbClr val="002060"/>
              </a:solidFill>
            </a:rPr>
            <a:t>Contextualización de caso de uso.</a:t>
          </a:r>
        </a:p>
        <a:p>
          <a:r>
            <a:rPr lang="es-MX" dirty="0">
              <a:solidFill>
                <a:srgbClr val="002060"/>
              </a:solidFill>
            </a:rPr>
            <a:t>Levantamiento fuentes de información.</a:t>
          </a:r>
        </a:p>
        <a:p>
          <a:r>
            <a:rPr lang="es-MX" dirty="0">
              <a:solidFill>
                <a:srgbClr val="002060"/>
              </a:solidFill>
            </a:rPr>
            <a:t>Ingesta de Datos.</a:t>
          </a:r>
        </a:p>
      </dgm:t>
    </dgm:pt>
    <dgm:pt modelId="{4034D1B2-8280-458D-BCEB-6CBB4851D91F}" type="parTrans" cxnId="{CCCA424C-A9A3-4B14-8C20-7B638AB8AD62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D99A96D0-CDAF-4FB1-BD80-E74472E51BA2}" type="sibTrans" cxnId="{CCCA424C-A9A3-4B14-8C20-7B638AB8AD62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EBFE27BE-4AF9-44D3-B4E7-94EFDDAEDE4D}">
      <dgm:prSet phldrT="[Texto]"/>
      <dgm:spPr>
        <a:solidFill>
          <a:srgbClr val="FFC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0" tIns="61722" rIns="80010" bIns="0" numCol="1" spcCol="1270" anchor="t" anchorCtr="0"/>
        <a:lstStyle/>
        <a:p>
          <a:r>
            <a:rPr lang="es-MX" dirty="0">
              <a:solidFill>
                <a:srgbClr val="002060"/>
              </a:solidFill>
            </a:rPr>
            <a:t>Identificación de variables significativas </a:t>
          </a:r>
          <a:endParaRPr lang="es-CO" dirty="0">
            <a:solidFill>
              <a:srgbClr val="002060"/>
            </a:solidFill>
          </a:endParaRPr>
        </a:p>
      </dgm:t>
    </dgm:pt>
    <dgm:pt modelId="{E622ACD3-2CF8-4A73-8684-7EEF9592EE3A}" type="parTrans" cxnId="{8BEBF729-47DC-41C2-88F1-D23323FD88AD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051D594E-02BD-4B6A-B683-78B7450D294D}" type="sibTrans" cxnId="{8BEBF729-47DC-41C2-88F1-D23323FD88AD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4354A6DF-0141-4DFC-BAEC-5515BC77B609}">
      <dgm:prSet phldrT="[Texto]" custT="1"/>
      <dgm:spPr>
        <a:solidFill>
          <a:srgbClr val="FFC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0" tIns="61722" rIns="80010" bIns="0" numCol="1" spcCol="1270" anchor="t" anchorCtr="0"/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002060"/>
              </a:solidFill>
              <a:latin typeface="Calibri" panose="020F0502020204030204"/>
              <a:ea typeface="+mn-ea"/>
              <a:cs typeface="+mn-cs"/>
            </a:rPr>
            <a:t>Calibración Solución Analítica</a:t>
          </a:r>
          <a:endParaRPr lang="es-CO" sz="1800" kern="1200" dirty="0">
            <a:solidFill>
              <a:srgbClr val="002060"/>
            </a:solidFill>
            <a:latin typeface="Calibri" panose="020F0502020204030204"/>
            <a:ea typeface="+mn-ea"/>
            <a:cs typeface="+mn-cs"/>
          </a:endParaRPr>
        </a:p>
      </dgm:t>
    </dgm:pt>
    <dgm:pt modelId="{76DB5F31-3CAF-4D71-A4F1-C1C4E8DA18A9}" type="parTrans" cxnId="{AE80E9C5-70A7-4C52-97E7-D247E945602D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67919A49-6E19-47E7-9BE8-C5A02BAF2B9C}" type="sibTrans" cxnId="{AE80E9C5-70A7-4C52-97E7-D247E945602D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952A63A7-FC92-47B1-BD3E-4F99B94DADC1}">
      <dgm:prSet phldrT="[Texto]"/>
      <dgm:spPr/>
      <dgm:t>
        <a:bodyPr/>
        <a:lstStyle/>
        <a:p>
          <a:r>
            <a:rPr lang="es-MX" dirty="0">
              <a:solidFill>
                <a:srgbClr val="002060"/>
              </a:solidFill>
            </a:rPr>
            <a:t>Propuesta del Modelo.</a:t>
          </a:r>
          <a:endParaRPr lang="es-CO" dirty="0">
            <a:solidFill>
              <a:srgbClr val="002060"/>
            </a:solidFill>
          </a:endParaRPr>
        </a:p>
      </dgm:t>
    </dgm:pt>
    <dgm:pt modelId="{70CC413A-391E-4919-AF5B-08F01525C463}" type="parTrans" cxnId="{ADB3B8E4-EA47-446F-A0CA-E4B5CA71612C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36D2DE20-66BF-4570-8313-109450A49DDE}" type="sibTrans" cxnId="{ADB3B8E4-EA47-446F-A0CA-E4B5CA71612C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D5E3AEDC-0F6D-422E-9051-CD2938BFF8C9}">
      <dgm:prSet phldrT="[Texto]"/>
      <dgm:spPr/>
      <dgm:t>
        <a:bodyPr/>
        <a:lstStyle/>
        <a:p>
          <a:pPr>
            <a:buNone/>
          </a:pPr>
          <a:r>
            <a:rPr lang="es-MX" dirty="0">
              <a:solidFill>
                <a:srgbClr val="002060"/>
              </a:solidFill>
            </a:rPr>
            <a:t>Transformación de variables significativas.</a:t>
          </a:r>
          <a:endParaRPr lang="es-CO" dirty="0">
            <a:solidFill>
              <a:srgbClr val="002060"/>
            </a:solidFill>
          </a:endParaRPr>
        </a:p>
      </dgm:t>
    </dgm:pt>
    <dgm:pt modelId="{AAEEEE5A-3BF7-4699-A445-A3F5BE4198F5}" type="parTrans" cxnId="{C33D4412-F1BC-4438-8355-633256E39230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AB5EF0A9-1D2B-468B-9576-D6322B172404}" type="sibTrans" cxnId="{C33D4412-F1BC-4438-8355-633256E39230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2F807A80-4C6D-4966-A95C-708ED9ACFDEC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dirty="0">
              <a:solidFill>
                <a:srgbClr val="002060"/>
              </a:solidFill>
            </a:rPr>
            <a:t>Consolidación de Insights.</a:t>
          </a:r>
          <a:endParaRPr lang="es-CO" dirty="0">
            <a:solidFill>
              <a:srgbClr val="002060"/>
            </a:solidFill>
          </a:endParaRPr>
        </a:p>
      </dgm:t>
    </dgm:pt>
    <dgm:pt modelId="{CDACA7CA-E49D-429D-8DDC-5E4D4B859626}" type="parTrans" cxnId="{5585602F-906E-448E-9379-756A63F0F50C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31DA7C86-6147-46F6-BEB4-98F95C1597F6}" type="sibTrans" cxnId="{5585602F-906E-448E-9379-756A63F0F50C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EF333459-BE92-4040-9D70-4702388BE22A}">
      <dgm:prSet phldrT="[Texto]"/>
      <dgm:spPr/>
      <dgm:t>
        <a:bodyPr/>
        <a:lstStyle/>
        <a:p>
          <a:pPr>
            <a:buNone/>
          </a:pPr>
          <a:r>
            <a:rPr lang="es-MX" dirty="0">
              <a:solidFill>
                <a:srgbClr val="002060"/>
              </a:solidFill>
            </a:rPr>
            <a:t>Minería de datos.</a:t>
          </a:r>
          <a:endParaRPr lang="es-CO" dirty="0">
            <a:solidFill>
              <a:srgbClr val="002060"/>
            </a:solidFill>
          </a:endParaRPr>
        </a:p>
      </dgm:t>
    </dgm:pt>
    <dgm:pt modelId="{C38EA3EA-E64F-461F-B0A2-46BB0C4FF034}" type="parTrans" cxnId="{E14AB094-432B-4779-937D-CD398B7DAB56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C0ED5A7B-D054-4DBB-8A30-9267CEBC80D3}" type="sibTrans" cxnId="{E14AB094-432B-4779-937D-CD398B7DAB56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677F3095-A097-4008-85E4-7AC89FC09B51}">
      <dgm:prSet phldrT="[Texto]"/>
      <dgm:spPr/>
      <dgm:t>
        <a:bodyPr/>
        <a:lstStyle/>
        <a:p>
          <a:r>
            <a:rPr lang="es-MX" dirty="0">
              <a:solidFill>
                <a:srgbClr val="002060"/>
              </a:solidFill>
            </a:rPr>
            <a:t>Calibración del Modelo.</a:t>
          </a:r>
          <a:endParaRPr lang="es-CO" dirty="0">
            <a:solidFill>
              <a:srgbClr val="002060"/>
            </a:solidFill>
          </a:endParaRPr>
        </a:p>
      </dgm:t>
    </dgm:pt>
    <dgm:pt modelId="{35CE6649-2093-4823-8DC6-FD32797555FC}" type="parTrans" cxnId="{4BA4567F-835F-4E90-AC25-514DAADDA336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9B92C4EC-C18D-4CC3-AA49-28C0452D9CBC}" type="sibTrans" cxnId="{4BA4567F-835F-4E90-AC25-514DAADDA336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5AF7A40F-242F-49FD-BE14-635023FB7268}">
      <dgm:prSet phldrT="[Texto]"/>
      <dgm:spPr/>
      <dgm:t>
        <a:bodyPr/>
        <a:lstStyle/>
        <a:p>
          <a:r>
            <a:rPr lang="es-MX" dirty="0">
              <a:solidFill>
                <a:srgbClr val="002060"/>
              </a:solidFill>
            </a:rPr>
            <a:t>MVP de segmentación Sellers por categoría.</a:t>
          </a:r>
          <a:endParaRPr lang="es-CO" dirty="0">
            <a:solidFill>
              <a:srgbClr val="002060"/>
            </a:solidFill>
          </a:endParaRPr>
        </a:p>
      </dgm:t>
    </dgm:pt>
    <dgm:pt modelId="{AC3AD8AB-7A56-4464-9E11-863CFB70C2CA}" type="parTrans" cxnId="{F318F3B0-31DC-432F-A757-671022767E2E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54A3EF2A-07C1-43C9-AF58-4641B40828EA}" type="sibTrans" cxnId="{F318F3B0-31DC-432F-A757-671022767E2E}">
      <dgm:prSet/>
      <dgm:spPr/>
      <dgm:t>
        <a:bodyPr/>
        <a:lstStyle/>
        <a:p>
          <a:endParaRPr lang="es-CO">
            <a:solidFill>
              <a:srgbClr val="002060"/>
            </a:solidFill>
          </a:endParaRPr>
        </a:p>
      </dgm:t>
    </dgm:pt>
    <dgm:pt modelId="{2D93138D-892B-4596-9256-42930489CFA8}" type="pres">
      <dgm:prSet presAssocID="{77E56256-496D-45C4-B415-3731AC8F2164}" presName="Name0" presStyleCnt="0">
        <dgm:presLayoutVars>
          <dgm:dir/>
          <dgm:animLvl val="lvl"/>
          <dgm:resizeHandles val="exact"/>
        </dgm:presLayoutVars>
      </dgm:prSet>
      <dgm:spPr/>
    </dgm:pt>
    <dgm:pt modelId="{06F04D41-C8D6-4CF3-A6D3-0AA7F94A2074}" type="pres">
      <dgm:prSet presAssocID="{B02BE03C-556A-4CB6-84E6-22A2B2A3E20E}" presName="compositeNode" presStyleCnt="0">
        <dgm:presLayoutVars>
          <dgm:bulletEnabled val="1"/>
        </dgm:presLayoutVars>
      </dgm:prSet>
      <dgm:spPr/>
    </dgm:pt>
    <dgm:pt modelId="{0A7D12D1-8197-4BCB-A452-3E9BB4339DC8}" type="pres">
      <dgm:prSet presAssocID="{B02BE03C-556A-4CB6-84E6-22A2B2A3E20E}" presName="bgRect" presStyleLbl="node1" presStyleIdx="0" presStyleCnt="3"/>
      <dgm:spPr/>
    </dgm:pt>
    <dgm:pt modelId="{A502336B-10AC-4AC0-A1F6-EC7F13E1F6BD}" type="pres">
      <dgm:prSet presAssocID="{B02BE03C-556A-4CB6-84E6-22A2B2A3E20E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8596216A-F13F-43DB-81E5-CB6EDFA24F72}" type="pres">
      <dgm:prSet presAssocID="{B02BE03C-556A-4CB6-84E6-22A2B2A3E20E}" presName="childNode" presStyleLbl="node1" presStyleIdx="0" presStyleCnt="3">
        <dgm:presLayoutVars>
          <dgm:bulletEnabled val="1"/>
        </dgm:presLayoutVars>
      </dgm:prSet>
      <dgm:spPr/>
    </dgm:pt>
    <dgm:pt modelId="{821F0AA1-D1D7-4F5E-BA66-3F1B0B12EDD6}" type="pres">
      <dgm:prSet presAssocID="{BD814A8B-8703-414E-A2FD-A91B87AD41F1}" presName="hSp" presStyleCnt="0"/>
      <dgm:spPr/>
    </dgm:pt>
    <dgm:pt modelId="{DD928054-B65A-4C1C-98F1-60D81EC00EBF}" type="pres">
      <dgm:prSet presAssocID="{BD814A8B-8703-414E-A2FD-A91B87AD41F1}" presName="vProcSp" presStyleCnt="0"/>
      <dgm:spPr/>
    </dgm:pt>
    <dgm:pt modelId="{A35360E1-BD16-4E24-A889-CCAB36A7B099}" type="pres">
      <dgm:prSet presAssocID="{BD814A8B-8703-414E-A2FD-A91B87AD41F1}" presName="vSp1" presStyleCnt="0"/>
      <dgm:spPr/>
    </dgm:pt>
    <dgm:pt modelId="{376BD537-04DC-4509-8802-9916DD7D99D7}" type="pres">
      <dgm:prSet presAssocID="{BD814A8B-8703-414E-A2FD-A91B87AD41F1}" presName="simulatedConn" presStyleLbl="solidFgAcc1" presStyleIdx="0" presStyleCnt="2"/>
      <dgm:spPr/>
    </dgm:pt>
    <dgm:pt modelId="{25AAE5C5-D7FD-4FD3-8F76-D0CCADCC2815}" type="pres">
      <dgm:prSet presAssocID="{BD814A8B-8703-414E-A2FD-A91B87AD41F1}" presName="vSp2" presStyleCnt="0"/>
      <dgm:spPr/>
    </dgm:pt>
    <dgm:pt modelId="{7583C324-42D5-45DE-BB81-83572AA66AC2}" type="pres">
      <dgm:prSet presAssocID="{BD814A8B-8703-414E-A2FD-A91B87AD41F1}" presName="sibTrans" presStyleCnt="0"/>
      <dgm:spPr/>
    </dgm:pt>
    <dgm:pt modelId="{55F2F4E7-CB85-4264-B332-D2791F17725D}" type="pres">
      <dgm:prSet presAssocID="{EBFE27BE-4AF9-44D3-B4E7-94EFDDAEDE4D}" presName="compositeNode" presStyleCnt="0">
        <dgm:presLayoutVars>
          <dgm:bulletEnabled val="1"/>
        </dgm:presLayoutVars>
      </dgm:prSet>
      <dgm:spPr/>
    </dgm:pt>
    <dgm:pt modelId="{C67F441B-AC24-4EC1-9F04-62478EBD3985}" type="pres">
      <dgm:prSet presAssocID="{EBFE27BE-4AF9-44D3-B4E7-94EFDDAEDE4D}" presName="bgRect" presStyleLbl="node1" presStyleIdx="1" presStyleCnt="3"/>
      <dgm:spPr>
        <a:xfrm>
          <a:off x="3008604" y="488545"/>
          <a:ext cx="2906211" cy="3487454"/>
        </a:xfrm>
        <a:prstGeom prst="roundRect">
          <a:avLst>
            <a:gd name="adj" fmla="val 5000"/>
          </a:avLst>
        </a:prstGeom>
      </dgm:spPr>
    </dgm:pt>
    <dgm:pt modelId="{59D7357A-D38F-4592-B2BC-5ACD9383ECA5}" type="pres">
      <dgm:prSet presAssocID="{EBFE27BE-4AF9-44D3-B4E7-94EFDDAEDE4D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2EFA2981-6539-47CF-AF38-941CEB67519C}" type="pres">
      <dgm:prSet presAssocID="{EBFE27BE-4AF9-44D3-B4E7-94EFDDAEDE4D}" presName="childNode" presStyleLbl="node1" presStyleIdx="1" presStyleCnt="3">
        <dgm:presLayoutVars>
          <dgm:bulletEnabled val="1"/>
        </dgm:presLayoutVars>
      </dgm:prSet>
      <dgm:spPr/>
    </dgm:pt>
    <dgm:pt modelId="{C4EA88BB-506D-4E71-8551-4E3574F60F42}" type="pres">
      <dgm:prSet presAssocID="{051D594E-02BD-4B6A-B683-78B7450D294D}" presName="hSp" presStyleCnt="0"/>
      <dgm:spPr/>
    </dgm:pt>
    <dgm:pt modelId="{89BD3AB8-A60E-4542-BF26-73D0F35CC6D4}" type="pres">
      <dgm:prSet presAssocID="{051D594E-02BD-4B6A-B683-78B7450D294D}" presName="vProcSp" presStyleCnt="0"/>
      <dgm:spPr/>
    </dgm:pt>
    <dgm:pt modelId="{5EC40C4D-7BC0-4AD2-86F9-FAB3B1D907E3}" type="pres">
      <dgm:prSet presAssocID="{051D594E-02BD-4B6A-B683-78B7450D294D}" presName="vSp1" presStyleCnt="0"/>
      <dgm:spPr/>
    </dgm:pt>
    <dgm:pt modelId="{AEB5F745-5B9F-4B0C-A8CE-8B25993C373B}" type="pres">
      <dgm:prSet presAssocID="{051D594E-02BD-4B6A-B683-78B7450D294D}" presName="simulatedConn" presStyleLbl="solidFgAcc1" presStyleIdx="1" presStyleCnt="2"/>
      <dgm:spPr/>
    </dgm:pt>
    <dgm:pt modelId="{40BD7F9D-D97E-47B4-9DE6-23EF04EA7EAA}" type="pres">
      <dgm:prSet presAssocID="{051D594E-02BD-4B6A-B683-78B7450D294D}" presName="vSp2" presStyleCnt="0"/>
      <dgm:spPr/>
    </dgm:pt>
    <dgm:pt modelId="{9AED7ED4-F24C-48AA-8B88-4B04EDDEB7E2}" type="pres">
      <dgm:prSet presAssocID="{051D594E-02BD-4B6A-B683-78B7450D294D}" presName="sibTrans" presStyleCnt="0"/>
      <dgm:spPr/>
    </dgm:pt>
    <dgm:pt modelId="{35AFA543-2E95-419C-9D9E-C89717F14B23}" type="pres">
      <dgm:prSet presAssocID="{4354A6DF-0141-4DFC-BAEC-5515BC77B609}" presName="compositeNode" presStyleCnt="0">
        <dgm:presLayoutVars>
          <dgm:bulletEnabled val="1"/>
        </dgm:presLayoutVars>
      </dgm:prSet>
      <dgm:spPr/>
    </dgm:pt>
    <dgm:pt modelId="{61D84F68-F6C3-44EB-996C-ECD9B3A25358}" type="pres">
      <dgm:prSet presAssocID="{4354A6DF-0141-4DFC-BAEC-5515BC77B609}" presName="bgRect" presStyleLbl="node1" presStyleIdx="2" presStyleCnt="3"/>
      <dgm:spPr>
        <a:xfrm>
          <a:off x="6016533" y="488545"/>
          <a:ext cx="2906211" cy="3487454"/>
        </a:xfrm>
        <a:prstGeom prst="roundRect">
          <a:avLst>
            <a:gd name="adj" fmla="val 5000"/>
          </a:avLst>
        </a:prstGeom>
      </dgm:spPr>
    </dgm:pt>
    <dgm:pt modelId="{4FB08EB1-96B9-4A92-815C-A586C55A917C}" type="pres">
      <dgm:prSet presAssocID="{4354A6DF-0141-4DFC-BAEC-5515BC77B609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1329280-F019-4146-A86D-66B3BB6146BF}" type="pres">
      <dgm:prSet presAssocID="{4354A6DF-0141-4DFC-BAEC-5515BC77B609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FD2A011-FE37-42B8-AF69-2C47DAD05357}" type="presOf" srcId="{EBFE27BE-4AF9-44D3-B4E7-94EFDDAEDE4D}" destId="{59D7357A-D38F-4592-B2BC-5ACD9383ECA5}" srcOrd="1" destOrd="0" presId="urn:microsoft.com/office/officeart/2005/8/layout/hProcess7"/>
    <dgm:cxn modelId="{C33D4412-F1BC-4438-8355-633256E39230}" srcId="{EBFE27BE-4AF9-44D3-B4E7-94EFDDAEDE4D}" destId="{D5E3AEDC-0F6D-422E-9051-CD2938BFF8C9}" srcOrd="1" destOrd="0" parTransId="{AAEEEE5A-3BF7-4699-A445-A3F5BE4198F5}" sibTransId="{AB5EF0A9-1D2B-468B-9576-D6322B172404}"/>
    <dgm:cxn modelId="{8BEBF729-47DC-41C2-88F1-D23323FD88AD}" srcId="{77E56256-496D-45C4-B415-3731AC8F2164}" destId="{EBFE27BE-4AF9-44D3-B4E7-94EFDDAEDE4D}" srcOrd="1" destOrd="0" parTransId="{E622ACD3-2CF8-4A73-8684-7EEF9592EE3A}" sibTransId="{051D594E-02BD-4B6A-B683-78B7450D294D}"/>
    <dgm:cxn modelId="{5585602F-906E-448E-9379-756A63F0F50C}" srcId="{EBFE27BE-4AF9-44D3-B4E7-94EFDDAEDE4D}" destId="{2F807A80-4C6D-4966-A95C-708ED9ACFDEC}" srcOrd="2" destOrd="0" parTransId="{CDACA7CA-E49D-429D-8DDC-5E4D4B859626}" sibTransId="{31DA7C86-6147-46F6-BEB4-98F95C1597F6}"/>
    <dgm:cxn modelId="{5D730E3D-4CBA-457B-B159-F894C9D2CB0C}" type="presOf" srcId="{5AF7A40F-242F-49FD-BE14-635023FB7268}" destId="{01329280-F019-4146-A86D-66B3BB6146BF}" srcOrd="0" destOrd="2" presId="urn:microsoft.com/office/officeart/2005/8/layout/hProcess7"/>
    <dgm:cxn modelId="{8FDAE45F-33CE-4E6C-92A3-5E0CE6F1F5DF}" srcId="{77E56256-496D-45C4-B415-3731AC8F2164}" destId="{B02BE03C-556A-4CB6-84E6-22A2B2A3E20E}" srcOrd="0" destOrd="0" parTransId="{61380252-C701-4986-BECD-747352E5BCE6}" sibTransId="{BD814A8B-8703-414E-A2FD-A91B87AD41F1}"/>
    <dgm:cxn modelId="{F62CDA4B-ED19-4312-92F2-510A6EA27E46}" type="presOf" srcId="{EBFE27BE-4AF9-44D3-B4E7-94EFDDAEDE4D}" destId="{C67F441B-AC24-4EC1-9F04-62478EBD3985}" srcOrd="0" destOrd="0" presId="urn:microsoft.com/office/officeart/2005/8/layout/hProcess7"/>
    <dgm:cxn modelId="{CCCA424C-A9A3-4B14-8C20-7B638AB8AD62}" srcId="{B02BE03C-556A-4CB6-84E6-22A2B2A3E20E}" destId="{0E5A538D-0D79-4E74-8908-655183B96300}" srcOrd="0" destOrd="0" parTransId="{4034D1B2-8280-458D-BCEB-6CBB4851D91F}" sibTransId="{D99A96D0-CDAF-4FB1-BD80-E74472E51BA2}"/>
    <dgm:cxn modelId="{E23AB870-6296-497B-8834-A3D3840CDDFE}" type="presOf" srcId="{952A63A7-FC92-47B1-BD3E-4F99B94DADC1}" destId="{01329280-F019-4146-A86D-66B3BB6146BF}" srcOrd="0" destOrd="0" presId="urn:microsoft.com/office/officeart/2005/8/layout/hProcess7"/>
    <dgm:cxn modelId="{29DFC975-D540-4EC3-B5E3-F36FE4AC0C1B}" type="presOf" srcId="{EF333459-BE92-4040-9D70-4702388BE22A}" destId="{2EFA2981-6539-47CF-AF38-941CEB67519C}" srcOrd="0" destOrd="0" presId="urn:microsoft.com/office/officeart/2005/8/layout/hProcess7"/>
    <dgm:cxn modelId="{43CA2359-B176-4F69-A445-A0C21BB3632F}" type="presOf" srcId="{D5E3AEDC-0F6D-422E-9051-CD2938BFF8C9}" destId="{2EFA2981-6539-47CF-AF38-941CEB67519C}" srcOrd="0" destOrd="1" presId="urn:microsoft.com/office/officeart/2005/8/layout/hProcess7"/>
    <dgm:cxn modelId="{4BA4567F-835F-4E90-AC25-514DAADDA336}" srcId="{4354A6DF-0141-4DFC-BAEC-5515BC77B609}" destId="{677F3095-A097-4008-85E4-7AC89FC09B51}" srcOrd="1" destOrd="0" parTransId="{35CE6649-2093-4823-8DC6-FD32797555FC}" sibTransId="{9B92C4EC-C18D-4CC3-AA49-28C0452D9CBC}"/>
    <dgm:cxn modelId="{8AF20C81-A84E-4C51-994B-97C5D65D711B}" type="presOf" srcId="{B02BE03C-556A-4CB6-84E6-22A2B2A3E20E}" destId="{A502336B-10AC-4AC0-A1F6-EC7F13E1F6BD}" srcOrd="1" destOrd="0" presId="urn:microsoft.com/office/officeart/2005/8/layout/hProcess7"/>
    <dgm:cxn modelId="{E14AB094-432B-4779-937D-CD398B7DAB56}" srcId="{EBFE27BE-4AF9-44D3-B4E7-94EFDDAEDE4D}" destId="{EF333459-BE92-4040-9D70-4702388BE22A}" srcOrd="0" destOrd="0" parTransId="{C38EA3EA-E64F-461F-B0A2-46BB0C4FF034}" sibTransId="{C0ED5A7B-D054-4DBB-8A30-9267CEBC80D3}"/>
    <dgm:cxn modelId="{B63AE695-1C90-432C-906E-7A8B685E714D}" type="presOf" srcId="{0E5A538D-0D79-4E74-8908-655183B96300}" destId="{8596216A-F13F-43DB-81E5-CB6EDFA24F72}" srcOrd="0" destOrd="0" presId="urn:microsoft.com/office/officeart/2005/8/layout/hProcess7"/>
    <dgm:cxn modelId="{D1663CA7-CE93-4049-9692-9CE941706D18}" type="presOf" srcId="{B02BE03C-556A-4CB6-84E6-22A2B2A3E20E}" destId="{0A7D12D1-8197-4BCB-A452-3E9BB4339DC8}" srcOrd="0" destOrd="0" presId="urn:microsoft.com/office/officeart/2005/8/layout/hProcess7"/>
    <dgm:cxn modelId="{3F9C89B0-8159-4EB6-9F7B-31214D0650FA}" type="presOf" srcId="{4354A6DF-0141-4DFC-BAEC-5515BC77B609}" destId="{4FB08EB1-96B9-4A92-815C-A586C55A917C}" srcOrd="1" destOrd="0" presId="urn:microsoft.com/office/officeart/2005/8/layout/hProcess7"/>
    <dgm:cxn modelId="{F318F3B0-31DC-432F-A757-671022767E2E}" srcId="{4354A6DF-0141-4DFC-BAEC-5515BC77B609}" destId="{5AF7A40F-242F-49FD-BE14-635023FB7268}" srcOrd="2" destOrd="0" parTransId="{AC3AD8AB-7A56-4464-9E11-863CFB70C2CA}" sibTransId="{54A3EF2A-07C1-43C9-AF58-4641B40828EA}"/>
    <dgm:cxn modelId="{58A64BBA-0B5E-4C63-8ABC-468412258E40}" type="presOf" srcId="{2F807A80-4C6D-4966-A95C-708ED9ACFDEC}" destId="{2EFA2981-6539-47CF-AF38-941CEB67519C}" srcOrd="0" destOrd="2" presId="urn:microsoft.com/office/officeart/2005/8/layout/hProcess7"/>
    <dgm:cxn modelId="{0BE3BDBC-33F3-4479-8F08-C089EDCE1BB8}" type="presOf" srcId="{4354A6DF-0141-4DFC-BAEC-5515BC77B609}" destId="{61D84F68-F6C3-44EB-996C-ECD9B3A25358}" srcOrd="0" destOrd="0" presId="urn:microsoft.com/office/officeart/2005/8/layout/hProcess7"/>
    <dgm:cxn modelId="{08598FC5-0FB9-4796-86A4-EF093E66975A}" type="presOf" srcId="{677F3095-A097-4008-85E4-7AC89FC09B51}" destId="{01329280-F019-4146-A86D-66B3BB6146BF}" srcOrd="0" destOrd="1" presId="urn:microsoft.com/office/officeart/2005/8/layout/hProcess7"/>
    <dgm:cxn modelId="{AE80E9C5-70A7-4C52-97E7-D247E945602D}" srcId="{77E56256-496D-45C4-B415-3731AC8F2164}" destId="{4354A6DF-0141-4DFC-BAEC-5515BC77B609}" srcOrd="2" destOrd="0" parTransId="{76DB5F31-3CAF-4D71-A4F1-C1C4E8DA18A9}" sibTransId="{67919A49-6E19-47E7-9BE8-C5A02BAF2B9C}"/>
    <dgm:cxn modelId="{ADB3B8E4-EA47-446F-A0CA-E4B5CA71612C}" srcId="{4354A6DF-0141-4DFC-BAEC-5515BC77B609}" destId="{952A63A7-FC92-47B1-BD3E-4F99B94DADC1}" srcOrd="0" destOrd="0" parTransId="{70CC413A-391E-4919-AF5B-08F01525C463}" sibTransId="{36D2DE20-66BF-4570-8313-109450A49DDE}"/>
    <dgm:cxn modelId="{7FE36BF2-E218-4481-A4AE-A8D2BCDDE865}" type="presOf" srcId="{77E56256-496D-45C4-B415-3731AC8F2164}" destId="{2D93138D-892B-4596-9256-42930489CFA8}" srcOrd="0" destOrd="0" presId="urn:microsoft.com/office/officeart/2005/8/layout/hProcess7"/>
    <dgm:cxn modelId="{6FE1B586-8254-406D-B81F-C8889B7727DB}" type="presParOf" srcId="{2D93138D-892B-4596-9256-42930489CFA8}" destId="{06F04D41-C8D6-4CF3-A6D3-0AA7F94A2074}" srcOrd="0" destOrd="0" presId="urn:microsoft.com/office/officeart/2005/8/layout/hProcess7"/>
    <dgm:cxn modelId="{0B596BAF-9512-490D-A0B6-4FED6907D70F}" type="presParOf" srcId="{06F04D41-C8D6-4CF3-A6D3-0AA7F94A2074}" destId="{0A7D12D1-8197-4BCB-A452-3E9BB4339DC8}" srcOrd="0" destOrd="0" presId="urn:microsoft.com/office/officeart/2005/8/layout/hProcess7"/>
    <dgm:cxn modelId="{B8594DC3-F37E-4255-A4F7-3C69098955AB}" type="presParOf" srcId="{06F04D41-C8D6-4CF3-A6D3-0AA7F94A2074}" destId="{A502336B-10AC-4AC0-A1F6-EC7F13E1F6BD}" srcOrd="1" destOrd="0" presId="urn:microsoft.com/office/officeart/2005/8/layout/hProcess7"/>
    <dgm:cxn modelId="{FBCBDA06-28A3-4F7E-9773-3868E3E4A4BE}" type="presParOf" srcId="{06F04D41-C8D6-4CF3-A6D3-0AA7F94A2074}" destId="{8596216A-F13F-43DB-81E5-CB6EDFA24F72}" srcOrd="2" destOrd="0" presId="urn:microsoft.com/office/officeart/2005/8/layout/hProcess7"/>
    <dgm:cxn modelId="{38587FC9-0177-4803-B4D5-E765E620FD4A}" type="presParOf" srcId="{2D93138D-892B-4596-9256-42930489CFA8}" destId="{821F0AA1-D1D7-4F5E-BA66-3F1B0B12EDD6}" srcOrd="1" destOrd="0" presId="urn:microsoft.com/office/officeart/2005/8/layout/hProcess7"/>
    <dgm:cxn modelId="{E260F21A-AD83-464D-90E3-52ACC5329DB9}" type="presParOf" srcId="{2D93138D-892B-4596-9256-42930489CFA8}" destId="{DD928054-B65A-4C1C-98F1-60D81EC00EBF}" srcOrd="2" destOrd="0" presId="urn:microsoft.com/office/officeart/2005/8/layout/hProcess7"/>
    <dgm:cxn modelId="{1D5607FB-32CA-4E6A-B3F1-D4D12064965C}" type="presParOf" srcId="{DD928054-B65A-4C1C-98F1-60D81EC00EBF}" destId="{A35360E1-BD16-4E24-A889-CCAB36A7B099}" srcOrd="0" destOrd="0" presId="urn:microsoft.com/office/officeart/2005/8/layout/hProcess7"/>
    <dgm:cxn modelId="{8991E00D-5128-4B8D-BBC9-BB91DFEBD272}" type="presParOf" srcId="{DD928054-B65A-4C1C-98F1-60D81EC00EBF}" destId="{376BD537-04DC-4509-8802-9916DD7D99D7}" srcOrd="1" destOrd="0" presId="urn:microsoft.com/office/officeart/2005/8/layout/hProcess7"/>
    <dgm:cxn modelId="{A19D1EF8-2F0F-49BC-86EF-E20420DB0C00}" type="presParOf" srcId="{DD928054-B65A-4C1C-98F1-60D81EC00EBF}" destId="{25AAE5C5-D7FD-4FD3-8F76-D0CCADCC2815}" srcOrd="2" destOrd="0" presId="urn:microsoft.com/office/officeart/2005/8/layout/hProcess7"/>
    <dgm:cxn modelId="{FE65145D-BE83-4981-9315-1CDF29C43D8A}" type="presParOf" srcId="{2D93138D-892B-4596-9256-42930489CFA8}" destId="{7583C324-42D5-45DE-BB81-83572AA66AC2}" srcOrd="3" destOrd="0" presId="urn:microsoft.com/office/officeart/2005/8/layout/hProcess7"/>
    <dgm:cxn modelId="{5201027A-8A38-4C3A-A2BB-6D21C19ED335}" type="presParOf" srcId="{2D93138D-892B-4596-9256-42930489CFA8}" destId="{55F2F4E7-CB85-4264-B332-D2791F17725D}" srcOrd="4" destOrd="0" presId="urn:microsoft.com/office/officeart/2005/8/layout/hProcess7"/>
    <dgm:cxn modelId="{77D2C201-ED7C-448A-B37F-7F20CEE745D8}" type="presParOf" srcId="{55F2F4E7-CB85-4264-B332-D2791F17725D}" destId="{C67F441B-AC24-4EC1-9F04-62478EBD3985}" srcOrd="0" destOrd="0" presId="urn:microsoft.com/office/officeart/2005/8/layout/hProcess7"/>
    <dgm:cxn modelId="{6D81A37B-E6E4-4C8E-B803-DFC2F6C16580}" type="presParOf" srcId="{55F2F4E7-CB85-4264-B332-D2791F17725D}" destId="{59D7357A-D38F-4592-B2BC-5ACD9383ECA5}" srcOrd="1" destOrd="0" presId="urn:microsoft.com/office/officeart/2005/8/layout/hProcess7"/>
    <dgm:cxn modelId="{6F71009F-F757-47FC-8247-9C105E115786}" type="presParOf" srcId="{55F2F4E7-CB85-4264-B332-D2791F17725D}" destId="{2EFA2981-6539-47CF-AF38-941CEB67519C}" srcOrd="2" destOrd="0" presId="urn:microsoft.com/office/officeart/2005/8/layout/hProcess7"/>
    <dgm:cxn modelId="{8A76FBE2-1DA1-4558-88DF-21DB6F7DE9BC}" type="presParOf" srcId="{2D93138D-892B-4596-9256-42930489CFA8}" destId="{C4EA88BB-506D-4E71-8551-4E3574F60F42}" srcOrd="5" destOrd="0" presId="urn:microsoft.com/office/officeart/2005/8/layout/hProcess7"/>
    <dgm:cxn modelId="{CD4D16EF-AF52-48A6-AFDA-C48A5C5BDB32}" type="presParOf" srcId="{2D93138D-892B-4596-9256-42930489CFA8}" destId="{89BD3AB8-A60E-4542-BF26-73D0F35CC6D4}" srcOrd="6" destOrd="0" presId="urn:microsoft.com/office/officeart/2005/8/layout/hProcess7"/>
    <dgm:cxn modelId="{0BE6C910-3981-4E31-ADCF-6EDED5DCDB53}" type="presParOf" srcId="{89BD3AB8-A60E-4542-BF26-73D0F35CC6D4}" destId="{5EC40C4D-7BC0-4AD2-86F9-FAB3B1D907E3}" srcOrd="0" destOrd="0" presId="urn:microsoft.com/office/officeart/2005/8/layout/hProcess7"/>
    <dgm:cxn modelId="{3793DE04-E78B-4D74-AD92-1C66DA0B9513}" type="presParOf" srcId="{89BD3AB8-A60E-4542-BF26-73D0F35CC6D4}" destId="{AEB5F745-5B9F-4B0C-A8CE-8B25993C373B}" srcOrd="1" destOrd="0" presId="urn:microsoft.com/office/officeart/2005/8/layout/hProcess7"/>
    <dgm:cxn modelId="{4890A4CC-15CA-4E9F-99EB-388791A342C7}" type="presParOf" srcId="{89BD3AB8-A60E-4542-BF26-73D0F35CC6D4}" destId="{40BD7F9D-D97E-47B4-9DE6-23EF04EA7EAA}" srcOrd="2" destOrd="0" presId="urn:microsoft.com/office/officeart/2005/8/layout/hProcess7"/>
    <dgm:cxn modelId="{8FBF04DD-0E98-4EB6-B6EB-945B5913EAFE}" type="presParOf" srcId="{2D93138D-892B-4596-9256-42930489CFA8}" destId="{9AED7ED4-F24C-48AA-8B88-4B04EDDEB7E2}" srcOrd="7" destOrd="0" presId="urn:microsoft.com/office/officeart/2005/8/layout/hProcess7"/>
    <dgm:cxn modelId="{3812132D-FC14-47BA-BF38-2BB7C420B7FE}" type="presParOf" srcId="{2D93138D-892B-4596-9256-42930489CFA8}" destId="{35AFA543-2E95-419C-9D9E-C89717F14B23}" srcOrd="8" destOrd="0" presId="urn:microsoft.com/office/officeart/2005/8/layout/hProcess7"/>
    <dgm:cxn modelId="{713FBBD1-8AF0-44D9-B17E-402547DAC5AD}" type="presParOf" srcId="{35AFA543-2E95-419C-9D9E-C89717F14B23}" destId="{61D84F68-F6C3-44EB-996C-ECD9B3A25358}" srcOrd="0" destOrd="0" presId="urn:microsoft.com/office/officeart/2005/8/layout/hProcess7"/>
    <dgm:cxn modelId="{6A93F119-8D47-4E3F-B3EA-0E1C18271218}" type="presParOf" srcId="{35AFA543-2E95-419C-9D9E-C89717F14B23}" destId="{4FB08EB1-96B9-4A92-815C-A586C55A917C}" srcOrd="1" destOrd="0" presId="urn:microsoft.com/office/officeart/2005/8/layout/hProcess7"/>
    <dgm:cxn modelId="{0ECB354D-BD9F-4670-9C03-E6CC18865B84}" type="presParOf" srcId="{35AFA543-2E95-419C-9D9E-C89717F14B23}" destId="{01329280-F019-4146-A86D-66B3BB6146BF}" srcOrd="2" destOrd="0" presId="urn:microsoft.com/office/officeart/2005/8/layout/hProcess7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D12D1-8197-4BCB-A452-3E9BB4339DC8}">
      <dsp:nvSpPr>
        <dsp:cNvPr id="0" name=""/>
        <dsp:cNvSpPr/>
      </dsp:nvSpPr>
      <dsp:spPr>
        <a:xfrm>
          <a:off x="675" y="488545"/>
          <a:ext cx="2906211" cy="3487454"/>
        </a:xfrm>
        <a:prstGeom prst="roundRect">
          <a:avLst>
            <a:gd name="adj" fmla="val 5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002060"/>
              </a:solidFill>
            </a:rPr>
            <a:t>Recopilación de información</a:t>
          </a:r>
          <a:endParaRPr lang="es-CO" sz="1800" kern="1200" dirty="0">
            <a:solidFill>
              <a:srgbClr val="002060"/>
            </a:solidFill>
          </a:endParaRPr>
        </a:p>
      </dsp:txBody>
      <dsp:txXfrm rot="16200000">
        <a:off x="-1138559" y="1627780"/>
        <a:ext cx="2859712" cy="581242"/>
      </dsp:txXfrm>
    </dsp:sp>
    <dsp:sp modelId="{8596216A-F13F-43DB-81E5-CB6EDFA24F72}">
      <dsp:nvSpPr>
        <dsp:cNvPr id="0" name=""/>
        <dsp:cNvSpPr/>
      </dsp:nvSpPr>
      <dsp:spPr>
        <a:xfrm>
          <a:off x="581917" y="488545"/>
          <a:ext cx="2165127" cy="34874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Contextualización de caso de uso.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Levantamiento fuentes de información.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Ingesta de Datos.</a:t>
          </a:r>
        </a:p>
      </dsp:txBody>
      <dsp:txXfrm>
        <a:off x="581917" y="488545"/>
        <a:ext cx="2165127" cy="3487454"/>
      </dsp:txXfrm>
    </dsp:sp>
    <dsp:sp modelId="{C67F441B-AC24-4EC1-9F04-62478EBD3985}">
      <dsp:nvSpPr>
        <dsp:cNvPr id="0" name=""/>
        <dsp:cNvSpPr/>
      </dsp:nvSpPr>
      <dsp:spPr>
        <a:xfrm>
          <a:off x="3008604" y="488545"/>
          <a:ext cx="2906211" cy="3487454"/>
        </a:xfrm>
        <a:prstGeom prst="roundRect">
          <a:avLst>
            <a:gd name="adj" fmla="val 5000"/>
          </a:avLst>
        </a:prstGeom>
        <a:solidFill>
          <a:srgbClr val="FFC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002060"/>
              </a:solidFill>
            </a:rPr>
            <a:t>Identificación de variables significativas </a:t>
          </a:r>
          <a:endParaRPr lang="es-CO" sz="1800" kern="1200" dirty="0">
            <a:solidFill>
              <a:srgbClr val="002060"/>
            </a:solidFill>
          </a:endParaRPr>
        </a:p>
      </dsp:txBody>
      <dsp:txXfrm rot="16200000">
        <a:off x="1869369" y="1627780"/>
        <a:ext cx="2859712" cy="581242"/>
      </dsp:txXfrm>
    </dsp:sp>
    <dsp:sp modelId="{376BD537-04DC-4509-8802-9916DD7D99D7}">
      <dsp:nvSpPr>
        <dsp:cNvPr id="0" name=""/>
        <dsp:cNvSpPr/>
      </dsp:nvSpPr>
      <dsp:spPr>
        <a:xfrm rot="5400000">
          <a:off x="2766813" y="3261006"/>
          <a:ext cx="512644" cy="43593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A2981-6539-47CF-AF38-941CEB67519C}">
      <dsp:nvSpPr>
        <dsp:cNvPr id="0" name=""/>
        <dsp:cNvSpPr/>
      </dsp:nvSpPr>
      <dsp:spPr>
        <a:xfrm>
          <a:off x="3589846" y="488545"/>
          <a:ext cx="2165127" cy="34874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Minería de datos.</a:t>
          </a:r>
          <a:endParaRPr lang="es-CO" sz="2300" kern="1200" dirty="0">
            <a:solidFill>
              <a:srgbClr val="002060"/>
            </a:solidFill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Transformación de variables significativas.</a:t>
          </a:r>
          <a:endParaRPr lang="es-CO" sz="2300" kern="1200" dirty="0">
            <a:solidFill>
              <a:srgbClr val="002060"/>
            </a:solidFill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MX" sz="2300" kern="1200" dirty="0">
              <a:solidFill>
                <a:srgbClr val="002060"/>
              </a:solidFill>
            </a:rPr>
            <a:t>Consolidación de Insights.</a:t>
          </a:r>
          <a:endParaRPr lang="es-CO" sz="2300" kern="1200" dirty="0">
            <a:solidFill>
              <a:srgbClr val="002060"/>
            </a:solidFill>
          </a:endParaRPr>
        </a:p>
      </dsp:txBody>
      <dsp:txXfrm>
        <a:off x="3589846" y="488545"/>
        <a:ext cx="2165127" cy="3487454"/>
      </dsp:txXfrm>
    </dsp:sp>
    <dsp:sp modelId="{61D84F68-F6C3-44EB-996C-ECD9B3A25358}">
      <dsp:nvSpPr>
        <dsp:cNvPr id="0" name=""/>
        <dsp:cNvSpPr/>
      </dsp:nvSpPr>
      <dsp:spPr>
        <a:xfrm>
          <a:off x="6016533" y="488545"/>
          <a:ext cx="2906211" cy="3487454"/>
        </a:xfrm>
        <a:prstGeom prst="roundRect">
          <a:avLst>
            <a:gd name="adj" fmla="val 5000"/>
          </a:avLst>
        </a:prstGeom>
        <a:solidFill>
          <a:srgbClr val="FFC0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solidFill>
                <a:srgbClr val="002060"/>
              </a:solidFill>
              <a:latin typeface="Calibri" panose="020F0502020204030204"/>
              <a:ea typeface="+mn-ea"/>
              <a:cs typeface="+mn-cs"/>
            </a:rPr>
            <a:t>Calibración Solución Analítica</a:t>
          </a:r>
          <a:endParaRPr lang="es-CO" sz="1800" kern="1200" dirty="0">
            <a:solidFill>
              <a:srgbClr val="002060"/>
            </a:solidFill>
            <a:latin typeface="Calibri" panose="020F0502020204030204"/>
            <a:ea typeface="+mn-ea"/>
            <a:cs typeface="+mn-cs"/>
          </a:endParaRPr>
        </a:p>
      </dsp:txBody>
      <dsp:txXfrm rot="16200000">
        <a:off x="4877298" y="1627780"/>
        <a:ext cx="2859712" cy="581242"/>
      </dsp:txXfrm>
    </dsp:sp>
    <dsp:sp modelId="{AEB5F745-5B9F-4B0C-A8CE-8B25993C373B}">
      <dsp:nvSpPr>
        <dsp:cNvPr id="0" name=""/>
        <dsp:cNvSpPr/>
      </dsp:nvSpPr>
      <dsp:spPr>
        <a:xfrm rot="5400000">
          <a:off x="5774742" y="3261006"/>
          <a:ext cx="512644" cy="435931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29280-F019-4146-A86D-66B3BB6146BF}">
      <dsp:nvSpPr>
        <dsp:cNvPr id="0" name=""/>
        <dsp:cNvSpPr/>
      </dsp:nvSpPr>
      <dsp:spPr>
        <a:xfrm>
          <a:off x="6597776" y="488545"/>
          <a:ext cx="2165127" cy="34874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Propuesta del Modelo.</a:t>
          </a:r>
          <a:endParaRPr lang="es-CO" sz="2300" kern="1200" dirty="0">
            <a:solidFill>
              <a:srgbClr val="002060"/>
            </a:solidFill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Calibración del Modelo.</a:t>
          </a:r>
          <a:endParaRPr lang="es-CO" sz="2300" kern="1200" dirty="0">
            <a:solidFill>
              <a:srgbClr val="002060"/>
            </a:solidFill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>
              <a:solidFill>
                <a:srgbClr val="002060"/>
              </a:solidFill>
            </a:rPr>
            <a:t>MVP de segmentación Sellers por categoría.</a:t>
          </a:r>
          <a:endParaRPr lang="es-CO" sz="2300" kern="1200" dirty="0">
            <a:solidFill>
              <a:srgbClr val="002060"/>
            </a:solidFill>
          </a:endParaRPr>
        </a:p>
      </dsp:txBody>
      <dsp:txXfrm>
        <a:off x="6597776" y="488545"/>
        <a:ext cx="2165127" cy="34874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47CD1-E3AD-ACF8-443C-24EB6C146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5D1F29-2800-E122-FC58-7AF9DD4AE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4EFE5E-0136-C124-4187-FA80C41B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348CF1-4702-CB49-B2D9-09F5FB6F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BB2BB3-1623-94A2-846B-7969EC79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422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F75EF-0749-8432-2623-4EF4DC1D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51E4F4-E149-2E01-3E87-4C9AB4CD1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5F79B3-E923-1A88-A5C6-B909A0F7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0AD80-7229-5B8D-B358-AB3D2816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2A4D9C-7CF8-F20B-DF21-95305D30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774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3C6555-0A1F-03F4-4B6F-D2F08191F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EB7A95-9BCD-F822-537C-BCA484AC0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6B837-ADD7-1E3D-0AD2-3D26B9BB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902E6-3CBA-CF09-676B-13F59ED4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B23355-AA28-89A1-10C9-F0732392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936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0E7E5-8B34-2C1E-5680-F5486F87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7AF93C-D634-A72D-EBC1-53C14A65F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FE3A5E-6084-8010-3A0B-ED042C14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4D1109-8B80-CD9A-15D1-714DDD05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F44476-95C1-63DB-FD3F-9A4A9A64D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643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A6728-F844-D1D9-C772-370CC41A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9F90EF-F0E0-B216-DFC1-F272DFB49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9175EB-6305-2502-8BF8-64884A02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D379AF-554C-9BBA-1A08-21063EC0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1E05C-265F-19CD-ED72-616B8465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326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965A9-BF69-CC7D-A33B-4633470C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4C59F7-DDCD-39EE-BCE6-DD6FB6679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B52BE-D004-381A-BEDE-46E8E498F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B84F95-6A00-BF95-E140-1CE7FE14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779FBD-9A12-7816-CA19-8561E320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908F07-FC3F-43EA-58B0-DB9FBCA9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07A19-1D77-9DA1-FD55-407B0AD1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C313C7-7EC0-61EE-A5B3-7526CA3E9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1DFD7F-8423-006B-2B23-DEE58E238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3FB60B-3BBC-BD34-DD9A-8E3D7CC6F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3507F-75C3-5481-B4DF-511BF9444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828A7F-D03C-9A4E-121A-FCFDEAA8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011D85-11E1-1336-D5C5-7C6A2F81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8F34A0-C09D-6157-E94B-02AF93F1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8677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3F2BB-5EC0-D1BC-1039-3DB8E1FD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4FC159-FF1D-8F70-A49B-B0A5CDD5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E7D227-6811-A21C-E7F8-2CA054A4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677A70-FB3C-744D-3798-8B7D6D06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154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4B2638-B918-40F5-163E-8818EC1A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10F787-2604-F296-BC3D-74FF2C41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2645C3-EB77-C7E9-33D5-2B8BDA79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823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DDAFC-A989-26FD-1299-9B119767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EEBE5D-B96B-97CC-32CC-1229F5A9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C97161-7FED-7A61-E495-9B3E63984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E68825-BA28-3878-4D31-66F70AEC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9F0878-06E8-3B2E-25E4-B6F9AAFD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FCE960-7E74-D551-B285-CFCCD966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839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5D4CC-058A-395D-00A7-2EAD489B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6F7795-7A99-16B3-3A9F-2156C2EDB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B52768-34C1-E9BF-927F-FD6E3068B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DD640D-9A45-8D4E-6888-358DAD70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A81A0B-D62B-0503-C83C-429D508A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781270-B0E6-CB05-529F-6B592279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052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8D6D7F-944E-0A82-209B-EFA72FAAA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49273D5-F0C8-CB23-813F-0E13A728B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51B3A-E068-E487-330F-9BA6745EF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51211-591B-494D-8FE0-6D0FFDB89806}" type="datetimeFigureOut">
              <a:rPr lang="es-CO" smtClean="0"/>
              <a:t>1/06/2023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EBE168-C9E7-C9F9-1C4E-DB820A335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755E05-B4FF-C193-5A1B-763D96F0D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ECCA3-884D-4109-8C6D-65D69F6E292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30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8.svg"/><Relationship Id="rId10" Type="http://schemas.microsoft.com/office/2007/relationships/diagramDrawing" Target="../diagrams/drawing1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sv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3" Type="http://schemas.openxmlformats.org/officeDocument/2006/relationships/image" Target="../media/image2.png"/><Relationship Id="rId21" Type="http://schemas.openxmlformats.org/officeDocument/2006/relationships/image" Target="../media/image57.svg"/><Relationship Id="rId7" Type="http://schemas.openxmlformats.org/officeDocument/2006/relationships/image" Target="../media/image10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7.svg"/><Relationship Id="rId5" Type="http://schemas.openxmlformats.org/officeDocument/2006/relationships/image" Target="../media/image14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13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844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590844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844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90843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5EAD39-9E0F-620D-449E-808FEC0F2153}"/>
              </a:ext>
            </a:extLst>
          </p:cNvPr>
          <p:cNvSpPr txBox="1"/>
          <p:nvPr/>
        </p:nvSpPr>
        <p:spPr>
          <a:xfrm>
            <a:off x="699713" y="838882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Harabara Mais Demo" panose="020B0603050302020204" pitchFamily="34" charset="0"/>
                <a:ea typeface="+mj-ea"/>
                <a:cs typeface="+mj-cs"/>
              </a:rPr>
              <a:t>Mercado libre Data Science Challenge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sp>
        <p:nvSpPr>
          <p:cNvPr id="3" name="Graphic 10" descr="Mercado">
            <a:extLst>
              <a:ext uri="{FF2B5EF4-FFF2-40B4-BE49-F238E27FC236}">
                <a16:creationId xmlns:a16="http://schemas.microsoft.com/office/drawing/2014/main" id="{B0FA0E7B-4EF6-E3C3-7562-5DC0B2953609}"/>
              </a:ext>
            </a:extLst>
          </p:cNvPr>
          <p:cNvSpPr/>
          <p:nvPr/>
        </p:nvSpPr>
        <p:spPr>
          <a:xfrm>
            <a:off x="1616333" y="2761687"/>
            <a:ext cx="8649885" cy="3800891"/>
          </a:xfrm>
          <a:custGeom>
            <a:avLst/>
            <a:gdLst>
              <a:gd name="connsiteX0" fmla="*/ 3703721 w 3704698"/>
              <a:gd name="connsiteY0" fmla="*/ -975 h 2313398"/>
              <a:gd name="connsiteX1" fmla="*/ 3703721 w 3704698"/>
              <a:gd name="connsiteY1" fmla="*/ 1158442 h 2313398"/>
              <a:gd name="connsiteX2" fmla="*/ 3471838 w 3704698"/>
              <a:gd name="connsiteY2" fmla="*/ 1158442 h 2313398"/>
              <a:gd name="connsiteX3" fmla="*/ 3471838 w 3704698"/>
              <a:gd name="connsiteY3" fmla="*/ 395763 h 2313398"/>
              <a:gd name="connsiteX4" fmla="*/ 2080538 w 3704698"/>
              <a:gd name="connsiteY4" fmla="*/ 1787063 h 2313398"/>
              <a:gd name="connsiteX5" fmla="*/ 1384888 w 3704698"/>
              <a:gd name="connsiteY5" fmla="*/ 1091413 h 2313398"/>
              <a:gd name="connsiteX6" fmla="*/ 162066 w 3704698"/>
              <a:gd name="connsiteY6" fmla="*/ 2312424 h 2313398"/>
              <a:gd name="connsiteX7" fmla="*/ -977 w 3704698"/>
              <a:gd name="connsiteY7" fmla="*/ 2149381 h 2313398"/>
              <a:gd name="connsiteX8" fmla="*/ 1384888 w 3704698"/>
              <a:gd name="connsiteY8" fmla="*/ 761704 h 2313398"/>
              <a:gd name="connsiteX9" fmla="*/ 2080538 w 3704698"/>
              <a:gd name="connsiteY9" fmla="*/ 1457354 h 2313398"/>
              <a:gd name="connsiteX10" fmla="*/ 3306983 w 3704698"/>
              <a:gd name="connsiteY10" fmla="*/ 230909 h 2313398"/>
              <a:gd name="connsiteX11" fmla="*/ 2544305 w 3704698"/>
              <a:gd name="connsiteY11" fmla="*/ 230909 h 2313398"/>
              <a:gd name="connsiteX12" fmla="*/ 2544305 w 3704698"/>
              <a:gd name="connsiteY12" fmla="*/ -975 h 2313398"/>
              <a:gd name="connsiteX13" fmla="*/ 3703721 w 3704698"/>
              <a:gd name="connsiteY13" fmla="*/ -975 h 231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04698" h="2313398">
                <a:moveTo>
                  <a:pt x="3703721" y="-975"/>
                </a:moveTo>
                <a:lnTo>
                  <a:pt x="3703721" y="1158442"/>
                </a:lnTo>
                <a:lnTo>
                  <a:pt x="3471838" y="1158442"/>
                </a:lnTo>
                <a:lnTo>
                  <a:pt x="3471838" y="395763"/>
                </a:lnTo>
                <a:lnTo>
                  <a:pt x="2080538" y="1787063"/>
                </a:lnTo>
                <a:lnTo>
                  <a:pt x="1384888" y="1091413"/>
                </a:lnTo>
                <a:lnTo>
                  <a:pt x="162066" y="2312424"/>
                </a:lnTo>
                <a:lnTo>
                  <a:pt x="-977" y="2149381"/>
                </a:lnTo>
                <a:lnTo>
                  <a:pt x="1384888" y="761704"/>
                </a:lnTo>
                <a:lnTo>
                  <a:pt x="2080538" y="1457354"/>
                </a:lnTo>
                <a:lnTo>
                  <a:pt x="3306983" y="230909"/>
                </a:lnTo>
                <a:lnTo>
                  <a:pt x="2544305" y="230909"/>
                </a:lnTo>
                <a:lnTo>
                  <a:pt x="2544305" y="-975"/>
                </a:lnTo>
                <a:lnTo>
                  <a:pt x="3703721" y="-975"/>
                </a:ln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/>
          </a:p>
        </p:txBody>
      </p:sp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73" y="0"/>
            <a:ext cx="2028652" cy="590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38DF8F-CC7A-E37C-6D5A-CF289B962172}"/>
              </a:ext>
            </a:extLst>
          </p:cNvPr>
          <p:cNvSpPr txBox="1"/>
          <p:nvPr/>
        </p:nvSpPr>
        <p:spPr>
          <a:xfrm>
            <a:off x="2255965" y="2246119"/>
            <a:ext cx="76800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Agenda: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1. Caso de Negocio.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2. Pregunta Clave de Negocio.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3. ¿Cómo estamos?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4. Variables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5. Solución Analítica.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6. MVP de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7. Grupos foco y Caracterización.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>
                <a:latin typeface="Harabara Mais Demo" panose="020B0603050302020204" pitchFamily="34" charset="0"/>
              </a:rPr>
              <a:t>8. Próximos Pasos.</a:t>
            </a:r>
            <a:endParaRPr lang="es-CO" sz="3200" dirty="0">
              <a:latin typeface="Harabara Mais Demo" panose="020B0603050302020204" pitchFamily="34" charset="0"/>
            </a:endParaRPr>
          </a:p>
        </p:txBody>
      </p:sp>
      <p:pic>
        <p:nvPicPr>
          <p:cNvPr id="8" name="Gráfico 7" descr="Portapapeles comprobado contorno">
            <a:extLst>
              <a:ext uri="{FF2B5EF4-FFF2-40B4-BE49-F238E27FC236}">
                <a16:creationId xmlns:a16="http://schemas.microsoft.com/office/drawing/2014/main" id="{A8A9F796-EFAA-8070-8177-E6B44752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8949" y="2180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1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18585052-58AC-2D15-094C-69D90694E346}"/>
              </a:ext>
            </a:extLst>
          </p:cNvPr>
          <p:cNvGrpSpPr/>
          <p:nvPr/>
        </p:nvGrpSpPr>
        <p:grpSpPr>
          <a:xfrm>
            <a:off x="886691" y="1032160"/>
            <a:ext cx="3910238" cy="914400"/>
            <a:chOff x="886691" y="1309255"/>
            <a:chExt cx="3910238" cy="914400"/>
          </a:xfrm>
        </p:grpSpPr>
        <p:pic>
          <p:nvPicPr>
            <p:cNvPr id="3" name="Gráfico 2" descr="Lluvia de ideas de grupo con relleno sólido">
              <a:extLst>
                <a:ext uri="{FF2B5EF4-FFF2-40B4-BE49-F238E27FC236}">
                  <a16:creationId xmlns:a16="http://schemas.microsoft.com/office/drawing/2014/main" id="{BDEBC397-1DE5-91E6-8E70-6CAAB1904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6691" y="1309255"/>
              <a:ext cx="914400" cy="914400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75D161D-1B69-09AA-CF24-0293D0927A20}"/>
                </a:ext>
              </a:extLst>
            </p:cNvPr>
            <p:cNvSpPr txBox="1"/>
            <p:nvPr/>
          </p:nvSpPr>
          <p:spPr>
            <a:xfrm>
              <a:off x="1919218" y="1574954"/>
              <a:ext cx="2877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u="sng" dirty="0">
                  <a:solidFill>
                    <a:srgbClr val="002060"/>
                  </a:solidFill>
                  <a:latin typeface="Harabara Mais Demo" panose="020B0603050302020204" pitchFamily="34" charset="0"/>
                </a:rPr>
                <a:t>6. MVP del Modelo</a:t>
              </a:r>
              <a:r>
                <a:rPr lang="es-MX" sz="2400" u="sng" dirty="0">
                  <a:latin typeface="Harabara Mais Demo" panose="020B0603050302020204" pitchFamily="34" charset="0"/>
                </a:rPr>
                <a:t>:</a:t>
              </a:r>
              <a:endParaRPr lang="es-CO" sz="2400" u="sng" dirty="0">
                <a:latin typeface="Harabara Mais Demo" panose="020B06030503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626189E-5FDF-4F60-7D64-3C6B26026644}"/>
              </a:ext>
            </a:extLst>
          </p:cNvPr>
          <p:cNvGrpSpPr/>
          <p:nvPr/>
        </p:nvGrpSpPr>
        <p:grpSpPr>
          <a:xfrm>
            <a:off x="1919218" y="3454964"/>
            <a:ext cx="2031521" cy="780147"/>
            <a:chOff x="1119835" y="2292806"/>
            <a:chExt cx="2031521" cy="780147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A70D8C3-0FB7-2BD9-9DA6-8CA0747F68CA}"/>
                </a:ext>
              </a:extLst>
            </p:cNvPr>
            <p:cNvSpPr txBox="1"/>
            <p:nvPr/>
          </p:nvSpPr>
          <p:spPr>
            <a:xfrm>
              <a:off x="1883060" y="2478122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10 Grupos.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pic>
          <p:nvPicPr>
            <p:cNvPr id="11" name="Gráfico 10" descr="Red social con relleno sólido">
              <a:extLst>
                <a:ext uri="{FF2B5EF4-FFF2-40B4-BE49-F238E27FC236}">
                  <a16:creationId xmlns:a16="http://schemas.microsoft.com/office/drawing/2014/main" id="{721CF00F-B310-A6B8-2B4B-82A92F0F3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9835" y="2292806"/>
              <a:ext cx="763225" cy="780147"/>
            </a:xfrm>
            <a:prstGeom prst="rect">
              <a:avLst/>
            </a:prstGeom>
          </p:spPr>
        </p:pic>
      </p:grpSp>
      <p:pic>
        <p:nvPicPr>
          <p:cNvPr id="22" name="Gráfico 21" descr="Círculos con flechas con relleno sólido">
            <a:extLst>
              <a:ext uri="{FF2B5EF4-FFF2-40B4-BE49-F238E27FC236}">
                <a16:creationId xmlns:a16="http://schemas.microsoft.com/office/drawing/2014/main" id="{140E1093-35C6-91C4-7C83-AB911CCDA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1091" y="2804769"/>
            <a:ext cx="851786" cy="596376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340F55C8-63D9-1F54-157F-DACB28A79236}"/>
              </a:ext>
            </a:extLst>
          </p:cNvPr>
          <p:cNvSpPr txBox="1"/>
          <p:nvPr/>
        </p:nvSpPr>
        <p:spPr>
          <a:xfrm>
            <a:off x="2652877" y="291829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Harabara Mais Demo" panose="020B0603050302020204" pitchFamily="34" charset="0"/>
              </a:rPr>
              <a:t>K </a:t>
            </a:r>
            <a:r>
              <a:rPr lang="es-MX" dirty="0" err="1">
                <a:latin typeface="Harabara Mais Demo" panose="020B0603050302020204" pitchFamily="34" charset="0"/>
              </a:rPr>
              <a:t>means</a:t>
            </a:r>
            <a:r>
              <a:rPr lang="es-MX" dirty="0">
                <a:latin typeface="Harabara Mais Demo" panose="020B0603050302020204" pitchFamily="34" charset="0"/>
              </a:rPr>
              <a:t>.</a:t>
            </a:r>
            <a:endParaRPr lang="es-CO" dirty="0">
              <a:latin typeface="Harabara Mais Demo" panose="020B0603050302020204" pitchFamily="34" charset="0"/>
            </a:endParaRPr>
          </a:p>
        </p:txBody>
      </p:sp>
      <p:graphicFrame>
        <p:nvGraphicFramePr>
          <p:cNvPr id="24" name="Tabla 16">
            <a:extLst>
              <a:ext uri="{FF2B5EF4-FFF2-40B4-BE49-F238E27FC236}">
                <a16:creationId xmlns:a16="http://schemas.microsoft.com/office/drawing/2014/main" id="{F6B10658-DB01-CBE0-22F8-B9D7EDDFD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577649"/>
              </p:ext>
            </p:extLst>
          </p:nvPr>
        </p:nvGraphicFramePr>
        <p:xfrm>
          <a:off x="4188646" y="2885638"/>
          <a:ext cx="7349639" cy="1123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99">
                  <a:extLst>
                    <a:ext uri="{9D8B030D-6E8A-4147-A177-3AD203B41FA5}">
                      <a16:colId xmlns:a16="http://schemas.microsoft.com/office/drawing/2014/main" val="1789523436"/>
                    </a:ext>
                  </a:extLst>
                </a:gridCol>
                <a:gridCol w="605999">
                  <a:extLst>
                    <a:ext uri="{9D8B030D-6E8A-4147-A177-3AD203B41FA5}">
                      <a16:colId xmlns:a16="http://schemas.microsoft.com/office/drawing/2014/main" val="3319588404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379722002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1420504653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1653545653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1297476521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2577166910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1661785949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639977622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653034598"/>
                    </a:ext>
                  </a:extLst>
                </a:gridCol>
                <a:gridCol w="668149">
                  <a:extLst>
                    <a:ext uri="{9D8B030D-6E8A-4147-A177-3AD203B41FA5}">
                      <a16:colId xmlns:a16="http://schemas.microsoft.com/office/drawing/2014/main" val="1138375857"/>
                    </a:ext>
                  </a:extLst>
                </a:gridCol>
              </a:tblGrid>
              <a:tr h="453950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Grupo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1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2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3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4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5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6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7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8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9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10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919981"/>
                  </a:ext>
                </a:extLst>
              </a:tr>
              <a:tr h="670024"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solidFill>
                            <a:srgbClr val="002060"/>
                          </a:solidFill>
                          <a:latin typeface="Harabara Mais Demo" panose="020B0603050302020204" pitchFamily="34" charset="0"/>
                        </a:rPr>
                        <a:t>Tamaño</a:t>
                      </a:r>
                      <a:endParaRPr lang="es-CO" sz="1200" dirty="0">
                        <a:solidFill>
                          <a:srgbClr val="002060"/>
                        </a:solidFill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 37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(12%)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34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(11%)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20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(7%)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44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(14%)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53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(17%)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49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(16%)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18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(6%)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12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(4%)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16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(5%)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22</a:t>
                      </a:r>
                    </a:p>
                    <a:p>
                      <a:pPr algn="ctr"/>
                      <a:r>
                        <a:rPr lang="es-MX" sz="1200" dirty="0">
                          <a:latin typeface="Harabara Mais Demo" panose="020B0603050302020204" pitchFamily="34" charset="0"/>
                        </a:rPr>
                        <a:t>(7%)</a:t>
                      </a:r>
                      <a:endParaRPr lang="es-CO" sz="1200" dirty="0">
                        <a:latin typeface="Harabara Mais Demo" panose="020B06030503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674354"/>
                  </a:ext>
                </a:extLst>
              </a:tr>
            </a:tbl>
          </a:graphicData>
        </a:graphic>
      </p:graphicFrame>
      <p:sp>
        <p:nvSpPr>
          <p:cNvPr id="25" name="CuadroTexto 24">
            <a:extLst>
              <a:ext uri="{FF2B5EF4-FFF2-40B4-BE49-F238E27FC236}">
                <a16:creationId xmlns:a16="http://schemas.microsoft.com/office/drawing/2014/main" id="{B8C01EA7-5D54-A4F2-E8F2-360DFB01ADC9}"/>
              </a:ext>
            </a:extLst>
          </p:cNvPr>
          <p:cNvSpPr txBox="1"/>
          <p:nvPr/>
        </p:nvSpPr>
        <p:spPr>
          <a:xfrm>
            <a:off x="8219225" y="5758520"/>
            <a:ext cx="3824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Harabara Mais Demo" panose="020B0603050302020204" pitchFamily="34" charset="0"/>
              </a:rPr>
              <a:t>*Para más detalles técnicos revisar repositorio de </a:t>
            </a:r>
            <a:r>
              <a:rPr lang="es-MX" dirty="0" err="1">
                <a:latin typeface="Harabara Mais Demo" panose="020B0603050302020204" pitchFamily="34" charset="0"/>
              </a:rPr>
              <a:t>github</a:t>
            </a:r>
            <a:r>
              <a:rPr lang="es-MX" dirty="0">
                <a:latin typeface="Harabara Mais Demo" panose="020B0603050302020204" pitchFamily="34" charset="0"/>
              </a:rPr>
              <a:t> junto con Python Notebook de trabajo.</a:t>
            </a:r>
            <a:endParaRPr lang="es-CO" dirty="0"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60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13DC2C42-6BED-5A0A-0ECC-1CF67C219E7A}"/>
              </a:ext>
            </a:extLst>
          </p:cNvPr>
          <p:cNvGrpSpPr/>
          <p:nvPr/>
        </p:nvGrpSpPr>
        <p:grpSpPr>
          <a:xfrm>
            <a:off x="350712" y="1013694"/>
            <a:ext cx="5575695" cy="769123"/>
            <a:chOff x="1265112" y="1254326"/>
            <a:chExt cx="5575695" cy="769123"/>
          </a:xfrm>
        </p:grpSpPr>
        <p:pic>
          <p:nvPicPr>
            <p:cNvPr id="3" name="Gráfico 2" descr="Grupo de personas contorno">
              <a:extLst>
                <a:ext uri="{FF2B5EF4-FFF2-40B4-BE49-F238E27FC236}">
                  <a16:creationId xmlns:a16="http://schemas.microsoft.com/office/drawing/2014/main" id="{80ABD18E-8DD4-B68C-9D03-4B88D6983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5112" y="1254326"/>
              <a:ext cx="769123" cy="76912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AE77DF3-6421-7331-9ABE-44A36C800ADA}"/>
                </a:ext>
              </a:extLst>
            </p:cNvPr>
            <p:cNvSpPr txBox="1"/>
            <p:nvPr/>
          </p:nvSpPr>
          <p:spPr>
            <a:xfrm>
              <a:off x="2034235" y="1408056"/>
              <a:ext cx="4806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2400" u="sng" dirty="0">
                  <a:solidFill>
                    <a:srgbClr val="002060"/>
                  </a:solidFill>
                  <a:latin typeface="Harabara Mais Demo" panose="020B0603050302020204" pitchFamily="34" charset="0"/>
                </a:rPr>
                <a:t>7. Grupos foco y caracterización</a:t>
              </a:r>
              <a:r>
                <a:rPr lang="es-MX" sz="2400" u="sng" dirty="0">
                  <a:latin typeface="Harabara Mais Demo" panose="020B0603050302020204" pitchFamily="34" charset="0"/>
                </a:rPr>
                <a:t>:</a:t>
              </a:r>
              <a:endParaRPr lang="es-CO" sz="2400" u="sng" dirty="0">
                <a:latin typeface="Harabara Mais Demo" panose="020B0603050302020204" pitchFamily="34" charset="0"/>
              </a:endParaRP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830B6929-D2BB-12DC-B068-683084F09391}"/>
              </a:ext>
            </a:extLst>
          </p:cNvPr>
          <p:cNvSpPr txBox="1"/>
          <p:nvPr/>
        </p:nvSpPr>
        <p:spPr>
          <a:xfrm>
            <a:off x="466231" y="2054086"/>
            <a:ext cx="33358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solidFill>
                  <a:srgbClr val="FF0000"/>
                </a:solidFill>
                <a:latin typeface="Harabara Mais Demo" panose="020B0603050302020204" pitchFamily="34" charset="0"/>
              </a:rPr>
              <a:t>Foco aumento de ventas y visibilidad: 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Grupos 4, 6, 7, 9 y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Promedio ítems vendidos: (10 a 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Descuentos Bajos: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(1.9% a 2.4%)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Reputación: Rojo, Naranja y Amarillo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MercadoLider: No pertenecen.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Madurez: 1 a 5 años.</a:t>
            </a:r>
          </a:p>
          <a:p>
            <a:r>
              <a:rPr lang="es-MX" sz="2400" u="sng" dirty="0">
                <a:latin typeface="Harabara Mais Demo" panose="020B0603050302020204" pitchFamily="34" charset="0"/>
              </a:rPr>
              <a:t>Estrategia:</a:t>
            </a:r>
            <a:r>
              <a:rPr lang="es-MX" sz="2400" dirty="0">
                <a:latin typeface="Harabara Mais Demo" panose="020B0603050302020204" pitchFamily="34" charset="0"/>
              </a:rPr>
              <a:t> Precios y reputación.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D4CFED-A147-07C3-4F66-23803B0B2D8C}"/>
              </a:ext>
            </a:extLst>
          </p:cNvPr>
          <p:cNvSpPr txBox="1"/>
          <p:nvPr/>
        </p:nvSpPr>
        <p:spPr>
          <a:xfrm>
            <a:off x="4119820" y="1804105"/>
            <a:ext cx="3335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solidFill>
                  <a:srgbClr val="FFFF00"/>
                </a:solidFill>
                <a:latin typeface="Harabara Mais Demo" panose="020B0603050302020204" pitchFamily="34" charset="0"/>
              </a:rPr>
              <a:t>Foco crecimiento: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Grupos 1 y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Promedio ítems vendidos: (50 a 141)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Descuentos medios: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(26% a 35%)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Reputación: Verde.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MercadoLider: Gold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Madurez: 1 a 11 años mayoritariamente.</a:t>
            </a:r>
          </a:p>
          <a:p>
            <a:r>
              <a:rPr lang="es-MX" sz="2400" u="sng" dirty="0">
                <a:latin typeface="Harabara Mais Demo" panose="020B0603050302020204" pitchFamily="34" charset="0"/>
              </a:rPr>
              <a:t>Estrategia:</a:t>
            </a:r>
            <a:r>
              <a:rPr lang="es-MX" sz="2400" dirty="0">
                <a:latin typeface="Harabara Mais Demo" panose="020B0603050302020204" pitchFamily="34" charset="0"/>
              </a:rPr>
              <a:t> Aumento de ventas.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322E5D-EA64-5176-38F6-BDD0555B76BA}"/>
              </a:ext>
            </a:extLst>
          </p:cNvPr>
          <p:cNvSpPr txBox="1"/>
          <p:nvPr/>
        </p:nvSpPr>
        <p:spPr>
          <a:xfrm>
            <a:off x="8242641" y="1804105"/>
            <a:ext cx="33358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solidFill>
                  <a:srgbClr val="92D050"/>
                </a:solidFill>
                <a:latin typeface="Harabara Mais Demo" panose="020B0603050302020204" pitchFamily="34" charset="0"/>
              </a:rPr>
              <a:t>Foco aprendizaje de estrategias y reconocimiento: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Grupos 3, 5 y 8: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Promedio ítems vendidos: (390 a 660)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Descuentos medios:</a:t>
            </a:r>
          </a:p>
          <a:p>
            <a:r>
              <a:rPr lang="es-CO" dirty="0">
                <a:latin typeface="Harabara Mais Demo" panose="020B0603050302020204" pitchFamily="34" charset="0"/>
              </a:rPr>
              <a:t>(8% a 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Reputación: Verde.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MercadoLider: Gold, Platinum y Silver.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>
                <a:latin typeface="Harabara Mais Demo" panose="020B0603050302020204" pitchFamily="34" charset="0"/>
              </a:rPr>
              <a:t>Madurez: 1 a 5 años mayoritariamente. </a:t>
            </a:r>
          </a:p>
          <a:p>
            <a:r>
              <a:rPr lang="es-MX" sz="2400" u="sng" dirty="0">
                <a:latin typeface="Harabara Mais Demo" panose="020B0603050302020204" pitchFamily="34" charset="0"/>
              </a:rPr>
              <a:t>Estrategia:</a:t>
            </a:r>
            <a:r>
              <a:rPr lang="es-MX" sz="2400" dirty="0">
                <a:latin typeface="Harabara Mais Demo" panose="020B0603050302020204" pitchFamily="34" charset="0"/>
              </a:rPr>
              <a:t> Fidelización y retos.</a:t>
            </a:r>
          </a:p>
        </p:txBody>
      </p:sp>
    </p:spTree>
    <p:extLst>
      <p:ext uri="{BB962C8B-B14F-4D97-AF65-F5344CB8AC3E}">
        <p14:creationId xmlns:p14="http://schemas.microsoft.com/office/powerpoint/2010/main" val="170998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pic>
        <p:nvPicPr>
          <p:cNvPr id="3" name="Gráfico 2" descr="Fin con relleno sólido">
            <a:extLst>
              <a:ext uri="{FF2B5EF4-FFF2-40B4-BE49-F238E27FC236}">
                <a16:creationId xmlns:a16="http://schemas.microsoft.com/office/drawing/2014/main" id="{4CBB2FD1-7EF4-9DB9-CDC1-ABEBA24FA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610" y="1181689"/>
            <a:ext cx="914400" cy="9144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5DC98FA-67B6-A17C-F8B2-3A915A8136C1}"/>
              </a:ext>
            </a:extLst>
          </p:cNvPr>
          <p:cNvSpPr txBox="1"/>
          <p:nvPr/>
        </p:nvSpPr>
        <p:spPr>
          <a:xfrm>
            <a:off x="2034235" y="1408056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8. Próximos Pasos</a:t>
            </a:r>
            <a:r>
              <a:rPr lang="es-MX" sz="2400" u="sng" dirty="0">
                <a:latin typeface="Harabara Mais Demo" panose="020B0603050302020204" pitchFamily="34" charset="0"/>
              </a:rPr>
              <a:t>:</a:t>
            </a:r>
            <a:endParaRPr lang="es-CO" sz="2400" u="sng" dirty="0">
              <a:latin typeface="Harabara Mais Demo" panose="020B06030503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C2899D-0B91-EC0F-01FB-DE7EF6D960D2}"/>
              </a:ext>
            </a:extLst>
          </p:cNvPr>
          <p:cNvSpPr txBox="1"/>
          <p:nvPr/>
        </p:nvSpPr>
        <p:spPr>
          <a:xfrm>
            <a:off x="2715126" y="2549579"/>
            <a:ext cx="64168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Iniciación de estrategias para medición de beneficios de los grupos foco generados.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Tracking y levantamiento de alertas de métricas del modelo en productivo.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Evaluación permanente de centroides de grupos para determinar una alerta de reentrenamiento.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Generación de herramienta de monitoreo por BI.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72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844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 descr="Iceberg con relleno sólido">
            <a:extLst>
              <a:ext uri="{FF2B5EF4-FFF2-40B4-BE49-F238E27FC236}">
                <a16:creationId xmlns:a16="http://schemas.microsoft.com/office/drawing/2014/main" id="{23336237-782D-E7AD-7F9A-D4CC81B2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865914"/>
            <a:ext cx="3876165" cy="387616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D10D565-5F98-BEAC-99F2-954B889FED56}"/>
              </a:ext>
            </a:extLst>
          </p:cNvPr>
          <p:cNvSpPr txBox="1"/>
          <p:nvPr/>
        </p:nvSpPr>
        <p:spPr>
          <a:xfrm>
            <a:off x="5444836" y="2272146"/>
            <a:ext cx="5860473" cy="2798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1. Caso de </a:t>
            </a:r>
            <a:r>
              <a:rPr lang="en-US" sz="2400" b="1" u="sng" dirty="0" err="1">
                <a:solidFill>
                  <a:srgbClr val="002060"/>
                </a:solidFill>
                <a:latin typeface="Harabara Mais Demo" panose="020B0603050302020204" pitchFamily="34" charset="0"/>
              </a:rPr>
              <a:t>Negocio</a:t>
            </a:r>
            <a:r>
              <a:rPr lang="en-US" sz="2400" b="1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Harabara Mais Demo" panose="020B0603050302020204" pitchFamily="34" charset="0"/>
              </a:rPr>
              <a:t>El </a:t>
            </a:r>
            <a:r>
              <a:rPr lang="en-US" sz="2000" dirty="0" err="1">
                <a:latin typeface="Harabara Mais Demo" panose="020B0603050302020204" pitchFamily="34" charset="0"/>
              </a:rPr>
              <a:t>equipo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comercial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quiere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realizar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estrategias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focalizadas</a:t>
            </a:r>
            <a:r>
              <a:rPr lang="en-US" sz="2000" dirty="0">
                <a:latin typeface="Harabara Mais Demo" panose="020B0603050302020204" pitchFamily="34" charset="0"/>
              </a:rPr>
              <a:t> para </a:t>
            </a:r>
            <a:r>
              <a:rPr lang="en-US" sz="2000" dirty="0" err="1">
                <a:latin typeface="Harabara Mais Demo" panose="020B0603050302020204" pitchFamily="34" charset="0"/>
              </a:rPr>
              <a:t>los</a:t>
            </a:r>
            <a:r>
              <a:rPr lang="en-US" sz="2000" dirty="0">
                <a:latin typeface="Harabara Mais Demo" panose="020B0603050302020204" pitchFamily="34" charset="0"/>
              </a:rPr>
              <a:t> Sellers, </a:t>
            </a:r>
            <a:r>
              <a:rPr lang="en-US" sz="2000" dirty="0" err="1">
                <a:latin typeface="Harabara Mais Demo" panose="020B0603050302020204" pitchFamily="34" charset="0"/>
              </a:rPr>
              <a:t>pero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en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este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momento</a:t>
            </a:r>
            <a:r>
              <a:rPr lang="en-US" sz="2000" dirty="0">
                <a:latin typeface="Harabara Mais Demo" panose="020B0603050302020204" pitchFamily="34" charset="0"/>
              </a:rPr>
              <a:t> no </a:t>
            </a:r>
            <a:r>
              <a:rPr lang="en-US" sz="2000" dirty="0" err="1">
                <a:latin typeface="Harabara Mais Demo" panose="020B0603050302020204" pitchFamily="34" charset="0"/>
              </a:rPr>
              <a:t>existe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una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clasificación</a:t>
            </a:r>
            <a:r>
              <a:rPr lang="en-US" sz="2000" dirty="0">
                <a:latin typeface="Harabara Mais Demo" panose="020B0603050302020204" pitchFamily="34" charset="0"/>
              </a:rPr>
              <a:t> que </a:t>
            </a:r>
            <a:r>
              <a:rPr lang="en-US" sz="2000" dirty="0" err="1">
                <a:latin typeface="Harabara Mais Demo" panose="020B0603050302020204" pitchFamily="34" charset="0"/>
              </a:rPr>
              <a:t>permita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identificar</a:t>
            </a:r>
            <a:r>
              <a:rPr lang="en-US" sz="2000" dirty="0">
                <a:latin typeface="Harabara Mais Demo" panose="020B0603050302020204" pitchFamily="34" charset="0"/>
              </a:rPr>
              <a:t> a </a:t>
            </a:r>
            <a:r>
              <a:rPr lang="en-US" sz="2000" dirty="0" err="1">
                <a:latin typeface="Harabara Mais Demo" panose="020B0603050302020204" pitchFamily="34" charset="0"/>
              </a:rPr>
              <a:t>aquellos</a:t>
            </a:r>
            <a:r>
              <a:rPr lang="en-US" sz="2000" dirty="0">
                <a:latin typeface="Harabara Mais Demo" panose="020B0603050302020204" pitchFamily="34" charset="0"/>
              </a:rPr>
              <a:t> que </a:t>
            </a:r>
            <a:r>
              <a:rPr lang="en-US" sz="2000" dirty="0" err="1">
                <a:latin typeface="Harabara Mais Demo" panose="020B0603050302020204" pitchFamily="34" charset="0"/>
              </a:rPr>
              <a:t>tienen</a:t>
            </a:r>
            <a:r>
              <a:rPr lang="en-US" sz="2000" dirty="0">
                <a:latin typeface="Harabara Mais Demo" panose="020B0603050302020204" pitchFamily="34" charset="0"/>
              </a:rPr>
              <a:t> un </a:t>
            </a:r>
            <a:r>
              <a:rPr lang="en-US" sz="2000" dirty="0" err="1">
                <a:latin typeface="Harabara Mais Demo" panose="020B0603050302020204" pitchFamily="34" charset="0"/>
              </a:rPr>
              <a:t>buen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perfil</a:t>
            </a:r>
            <a:r>
              <a:rPr lang="en-US" sz="2000" dirty="0">
                <a:latin typeface="Harabara Mais Demo" panose="020B0603050302020204" pitchFamily="34" charset="0"/>
              </a:rPr>
              <a:t> y son </a:t>
            </a:r>
            <a:r>
              <a:rPr lang="en-US" sz="2000" dirty="0" err="1">
                <a:latin typeface="Harabara Mais Demo" panose="020B0603050302020204" pitchFamily="34" charset="0"/>
              </a:rPr>
              <a:t>relevantes</a:t>
            </a:r>
            <a:r>
              <a:rPr lang="en-US" sz="2000" dirty="0">
                <a:latin typeface="Harabara Mais Demo" panose="020B0603050302020204" pitchFamily="34" charset="0"/>
              </a:rPr>
              <a:t> para </a:t>
            </a:r>
            <a:r>
              <a:rPr lang="en-US" sz="2000" dirty="0" err="1">
                <a:latin typeface="Harabara Mais Demo" panose="020B0603050302020204" pitchFamily="34" charset="0"/>
              </a:rPr>
              <a:t>el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negocio</a:t>
            </a:r>
            <a:r>
              <a:rPr lang="en-US" sz="2000" dirty="0">
                <a:latin typeface="Harabara Mais Demo" panose="020B0603050302020204" pitchFamily="34" charset="0"/>
              </a:rPr>
              <a:t>. ¿</a:t>
            </a:r>
            <a:r>
              <a:rPr lang="en-US" sz="2000" dirty="0" err="1">
                <a:latin typeface="Harabara Mais Demo" panose="020B0603050302020204" pitchFamily="34" charset="0"/>
              </a:rPr>
              <a:t>Cómo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podrías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ayudar</a:t>
            </a:r>
            <a:r>
              <a:rPr lang="en-US" sz="2000" dirty="0">
                <a:latin typeface="Harabara Mais Demo" panose="020B0603050302020204" pitchFamily="34" charset="0"/>
              </a:rPr>
              <a:t> al </a:t>
            </a:r>
            <a:r>
              <a:rPr lang="en-US" sz="2000" dirty="0" err="1">
                <a:latin typeface="Harabara Mais Demo" panose="020B0603050302020204" pitchFamily="34" charset="0"/>
              </a:rPr>
              <a:t>equipo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comercial</a:t>
            </a:r>
            <a:r>
              <a:rPr lang="en-US" sz="2000" dirty="0">
                <a:latin typeface="Harabara Mais Demo" panose="020B0603050302020204" pitchFamily="34" charset="0"/>
              </a:rPr>
              <a:t> a </a:t>
            </a:r>
            <a:r>
              <a:rPr lang="en-US" sz="2000" dirty="0" err="1">
                <a:latin typeface="Harabara Mais Demo" panose="020B0603050302020204" pitchFamily="34" charset="0"/>
              </a:rPr>
              <a:t>identificar</a:t>
            </a:r>
            <a:r>
              <a:rPr lang="en-US" sz="2000" dirty="0">
                <a:latin typeface="Harabara Mais Demo" panose="020B0603050302020204" pitchFamily="34" charset="0"/>
              </a:rPr>
              <a:t> </a:t>
            </a:r>
            <a:r>
              <a:rPr lang="en-US" sz="2000" dirty="0" err="1">
                <a:latin typeface="Harabara Mais Demo" panose="020B0603050302020204" pitchFamily="34" charset="0"/>
              </a:rPr>
              <a:t>estos</a:t>
            </a:r>
            <a:r>
              <a:rPr lang="en-US" sz="2000" dirty="0">
                <a:latin typeface="Harabara Mais Demo" panose="020B0603050302020204" pitchFamily="34" charset="0"/>
              </a:rPr>
              <a:t> sellers?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991643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991643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27" y="285280"/>
            <a:ext cx="2028652" cy="5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98EA13D-F8B9-850E-1113-23FE7DA2239A}"/>
              </a:ext>
            </a:extLst>
          </p:cNvPr>
          <p:cNvSpPr txBox="1"/>
          <p:nvPr/>
        </p:nvSpPr>
        <p:spPr>
          <a:xfrm>
            <a:off x="2385305" y="886267"/>
            <a:ext cx="72399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2. Pregunta clave de negocio:</a:t>
            </a:r>
          </a:p>
          <a:p>
            <a:pPr algn="just"/>
            <a:endParaRPr lang="es-MX" sz="2000" b="1" u="sng" dirty="0">
              <a:latin typeface="Harabara Mais Demo" panose="020B0603050302020204" pitchFamily="34" charset="0"/>
            </a:endParaRPr>
          </a:p>
          <a:p>
            <a:pPr algn="just"/>
            <a:r>
              <a:rPr lang="es-MX" sz="2000" b="1" u="sng" dirty="0">
                <a:latin typeface="Harabara Mais Demo" panose="020B0603050302020204" pitchFamily="34" charset="0"/>
              </a:rPr>
              <a:t>¿De los Sellers de la categoría es posible encontrar agrupaciones que permitan identificar a nuestros Sellers más valiosos?</a:t>
            </a:r>
          </a:p>
          <a:p>
            <a:pPr algn="just"/>
            <a:endParaRPr lang="es-MX" sz="2000" b="1" u="sng" dirty="0">
              <a:latin typeface="Harabara Mais Demo" panose="020B0603050302020204" pitchFamily="34" charset="0"/>
            </a:endParaRPr>
          </a:p>
        </p:txBody>
      </p:sp>
      <p:pic>
        <p:nvPicPr>
          <p:cNvPr id="3" name="Gráfico 2" descr="Audiencia objetivo con relleno sólido">
            <a:extLst>
              <a:ext uri="{FF2B5EF4-FFF2-40B4-BE49-F238E27FC236}">
                <a16:creationId xmlns:a16="http://schemas.microsoft.com/office/drawing/2014/main" id="{E013DF57-9B1B-B479-8676-6FBA3C091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133" y="1679962"/>
            <a:ext cx="914400" cy="914400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E8A96F3-A29D-90F0-1B6A-ACF5546978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2814214"/>
              </p:ext>
            </p:extLst>
          </p:nvPr>
        </p:nvGraphicFramePr>
        <p:xfrm>
          <a:off x="1640304" y="2370220"/>
          <a:ext cx="8923421" cy="4464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8471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401" y="295422"/>
            <a:ext cx="2028652" cy="590845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A9D2138B-B64C-173B-D640-C22C5A3A5D67}"/>
              </a:ext>
            </a:extLst>
          </p:cNvPr>
          <p:cNvGrpSpPr/>
          <p:nvPr/>
        </p:nvGrpSpPr>
        <p:grpSpPr>
          <a:xfrm>
            <a:off x="266457" y="1263246"/>
            <a:ext cx="6638795" cy="4039001"/>
            <a:chOff x="916162" y="1528052"/>
            <a:chExt cx="9911148" cy="3929904"/>
          </a:xfrm>
        </p:grpSpPr>
        <p:pic>
          <p:nvPicPr>
            <p:cNvPr id="20" name="Gráfico 19" descr="Lupa con relleno sólido">
              <a:extLst>
                <a:ext uri="{FF2B5EF4-FFF2-40B4-BE49-F238E27FC236}">
                  <a16:creationId xmlns:a16="http://schemas.microsoft.com/office/drawing/2014/main" id="{C716A4CA-A830-C469-6B55-985652A9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91325" y="3683112"/>
              <a:ext cx="2235985" cy="1774844"/>
            </a:xfrm>
            <a:prstGeom prst="rect">
              <a:avLst/>
            </a:prstGeom>
          </p:spPr>
        </p:pic>
        <p:cxnSp>
          <p:nvCxnSpPr>
            <p:cNvPr id="17" name="Conector: curvado 16">
              <a:extLst>
                <a:ext uri="{FF2B5EF4-FFF2-40B4-BE49-F238E27FC236}">
                  <a16:creationId xmlns:a16="http://schemas.microsoft.com/office/drawing/2014/main" id="{84DA7732-37A8-6DEF-755F-4F043EFEC053}"/>
                </a:ext>
              </a:extLst>
            </p:cNvPr>
            <p:cNvCxnSpPr>
              <a:cxnSpLocks/>
              <a:stCxn id="13" idx="3"/>
              <a:endCxn id="20" idx="1"/>
            </p:cNvCxnSpPr>
            <p:nvPr/>
          </p:nvCxnSpPr>
          <p:spPr>
            <a:xfrm>
              <a:off x="2271507" y="2205724"/>
              <a:ext cx="6319819" cy="2364810"/>
            </a:xfrm>
            <a:prstGeom prst="curvedConnector3">
              <a:avLst/>
            </a:prstGeom>
            <a:ln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FCE66404-DAAB-7527-1F45-1703F1B48598}"/>
                </a:ext>
              </a:extLst>
            </p:cNvPr>
            <p:cNvSpPr txBox="1"/>
            <p:nvPr/>
          </p:nvSpPr>
          <p:spPr>
            <a:xfrm>
              <a:off x="2160082" y="2100112"/>
              <a:ext cx="6722493" cy="2785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2000" b="1" u="sng" dirty="0">
                  <a:solidFill>
                    <a:srgbClr val="002060"/>
                  </a:solidFill>
                  <a:latin typeface="Harabara Mais Demo" panose="020B0603050302020204" pitchFamily="34" charset="0"/>
                </a:rPr>
                <a:t>3. Delimitación población objetivo:</a:t>
              </a:r>
            </a:p>
            <a:p>
              <a:pPr algn="just"/>
              <a:endParaRPr lang="es-MX" sz="2000" b="1" u="sng" dirty="0">
                <a:latin typeface="Harabara Mais Demo" panose="020B0603050302020204" pitchFamily="34" charset="0"/>
              </a:endParaRPr>
            </a:p>
            <a:p>
              <a:r>
                <a:rPr lang="es-MX" sz="2000" dirty="0">
                  <a:latin typeface="Harabara Mais Demo" panose="020B0603050302020204" pitchFamily="34" charset="0"/>
                </a:rPr>
                <a:t>El análisis propuesto se desarrolla bajo las siguientes especificaciones: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MX" sz="2000" dirty="0">
                  <a:latin typeface="Harabara Mais Demo" panose="020B0603050302020204" pitchFamily="34" charset="0"/>
                </a:rPr>
                <a:t>País: Colombia.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MX" sz="2000" dirty="0">
                  <a:latin typeface="Harabara Mais Demo" panose="020B0603050302020204" pitchFamily="34" charset="0"/>
                </a:rPr>
                <a:t>Categoría: Celulares y Teléfonos.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MX" sz="2000" dirty="0">
                  <a:latin typeface="Harabara Mais Demo" panose="020B0603050302020204" pitchFamily="34" charset="0"/>
                </a:rPr>
                <a:t>Total de ítems en la categoría: 845091.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s-MX" sz="2000" dirty="0">
                  <a:latin typeface="Harabara Mais Demo" panose="020B0603050302020204" pitchFamily="34" charset="0"/>
                </a:rPr>
                <a:t>Cantidad de Sellers: 305</a:t>
              </a:r>
              <a:endParaRPr lang="es-MX" sz="2400" dirty="0">
                <a:latin typeface="Harabara Mais Demo" panose="020B0603050302020204" pitchFamily="34" charset="0"/>
              </a:endParaRPr>
            </a:p>
          </p:txBody>
        </p:sp>
        <p:pic>
          <p:nvPicPr>
            <p:cNvPr id="13" name="Gráfico 12" descr="Globo terrestre contorno">
              <a:extLst>
                <a:ext uri="{FF2B5EF4-FFF2-40B4-BE49-F238E27FC236}">
                  <a16:creationId xmlns:a16="http://schemas.microsoft.com/office/drawing/2014/main" id="{83A47629-E993-C171-AF5A-A83718670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6162" y="1528052"/>
              <a:ext cx="1355344" cy="1355344"/>
            </a:xfrm>
            <a:prstGeom prst="rect">
              <a:avLst/>
            </a:prstGeom>
          </p:spPr>
        </p:pic>
        <p:pic>
          <p:nvPicPr>
            <p:cNvPr id="15" name="Gráfico 14" descr="Grupo de personas contorno">
              <a:extLst>
                <a:ext uri="{FF2B5EF4-FFF2-40B4-BE49-F238E27FC236}">
                  <a16:creationId xmlns:a16="http://schemas.microsoft.com/office/drawing/2014/main" id="{A4902492-B3B8-2933-DE2A-BC9D9C337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4001" y="3970721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6E6E8F4-7858-5733-631F-9F587703EE11}"/>
              </a:ext>
            </a:extLst>
          </p:cNvPr>
          <p:cNvGrpSpPr/>
          <p:nvPr/>
        </p:nvGrpSpPr>
        <p:grpSpPr>
          <a:xfrm>
            <a:off x="7019958" y="958455"/>
            <a:ext cx="4672264" cy="4981955"/>
            <a:chOff x="6946460" y="1030906"/>
            <a:chExt cx="4853019" cy="4477510"/>
          </a:xfrm>
        </p:grpSpPr>
        <p:pic>
          <p:nvPicPr>
            <p:cNvPr id="6" name="Gráfico 5" descr="Inteligencia artificial contorno">
              <a:extLst>
                <a:ext uri="{FF2B5EF4-FFF2-40B4-BE49-F238E27FC236}">
                  <a16:creationId xmlns:a16="http://schemas.microsoft.com/office/drawing/2014/main" id="{5C91F696-C29A-4AFB-C4A7-BE20F646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16617" y="1030906"/>
              <a:ext cx="914400" cy="934674"/>
            </a:xfrm>
            <a:prstGeom prst="rect">
              <a:avLst/>
            </a:prstGeom>
          </p:spPr>
        </p:pic>
        <p:pic>
          <p:nvPicPr>
            <p:cNvPr id="8" name="Gráfico 7" descr="Bombilla y equipo con relleno sólido">
              <a:extLst>
                <a:ext uri="{FF2B5EF4-FFF2-40B4-BE49-F238E27FC236}">
                  <a16:creationId xmlns:a16="http://schemas.microsoft.com/office/drawing/2014/main" id="{74DBBBD1-B0B9-70AC-3C14-A51D1CA3B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6460" y="2144379"/>
              <a:ext cx="457200" cy="457200"/>
            </a:xfrm>
            <a:prstGeom prst="rect">
              <a:avLst/>
            </a:prstGeom>
          </p:spPr>
        </p:pic>
        <p:pic>
          <p:nvPicPr>
            <p:cNvPr id="9" name="Gráfico 8" descr="Bombilla y equipo con relleno sólido">
              <a:extLst>
                <a:ext uri="{FF2B5EF4-FFF2-40B4-BE49-F238E27FC236}">
                  <a16:creationId xmlns:a16="http://schemas.microsoft.com/office/drawing/2014/main" id="{F65ABAF8-FA12-BE4D-FC1E-D29D36D40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6460" y="2532617"/>
              <a:ext cx="457200" cy="457200"/>
            </a:xfrm>
            <a:prstGeom prst="rect">
              <a:avLst/>
            </a:prstGeom>
          </p:spPr>
        </p:pic>
        <p:pic>
          <p:nvPicPr>
            <p:cNvPr id="10" name="Gráfico 9" descr="Bombilla y equipo con relleno sólido">
              <a:extLst>
                <a:ext uri="{FF2B5EF4-FFF2-40B4-BE49-F238E27FC236}">
                  <a16:creationId xmlns:a16="http://schemas.microsoft.com/office/drawing/2014/main" id="{7DF60A9D-0F3B-B5AA-03C7-005C58D57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6460" y="2879614"/>
              <a:ext cx="457200" cy="457200"/>
            </a:xfrm>
            <a:prstGeom prst="rect">
              <a:avLst/>
            </a:prstGeom>
          </p:spPr>
        </p:pic>
        <p:pic>
          <p:nvPicPr>
            <p:cNvPr id="11" name="Gráfico 10" descr="Bombilla y equipo con relleno sólido">
              <a:extLst>
                <a:ext uri="{FF2B5EF4-FFF2-40B4-BE49-F238E27FC236}">
                  <a16:creationId xmlns:a16="http://schemas.microsoft.com/office/drawing/2014/main" id="{41EA6366-3FEF-0AF7-A4AB-8C53953E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6460" y="3249491"/>
              <a:ext cx="457200" cy="457200"/>
            </a:xfrm>
            <a:prstGeom prst="rect">
              <a:avLst/>
            </a:prstGeom>
          </p:spPr>
        </p:pic>
        <p:pic>
          <p:nvPicPr>
            <p:cNvPr id="12" name="Gráfico 11" descr="Bombilla y equipo con relleno sólido">
              <a:extLst>
                <a:ext uri="{FF2B5EF4-FFF2-40B4-BE49-F238E27FC236}">
                  <a16:creationId xmlns:a16="http://schemas.microsoft.com/office/drawing/2014/main" id="{54E6EE15-27D7-BB8C-69EF-DDC16B518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6460" y="3651274"/>
              <a:ext cx="457200" cy="457200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199AD30-578A-817C-9198-1DB3A86D951C}"/>
                </a:ext>
              </a:extLst>
            </p:cNvPr>
            <p:cNvSpPr txBox="1"/>
            <p:nvPr/>
          </p:nvSpPr>
          <p:spPr>
            <a:xfrm>
              <a:off x="7403660" y="2189661"/>
              <a:ext cx="4395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Portafolio de productos en la categoría. 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DCCE804-B836-4BD1-7C91-44A57D0763A2}"/>
                </a:ext>
              </a:extLst>
            </p:cNvPr>
            <p:cNvSpPr txBox="1"/>
            <p:nvPr/>
          </p:nvSpPr>
          <p:spPr>
            <a:xfrm>
              <a:off x="7461151" y="2576551"/>
              <a:ext cx="2721939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Madurez del Seller.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C49B546C-071F-33C8-0403-054CC103B3FB}"/>
                </a:ext>
              </a:extLst>
            </p:cNvPr>
            <p:cNvSpPr txBox="1"/>
            <p:nvPr/>
          </p:nvSpPr>
          <p:spPr>
            <a:xfrm>
              <a:off x="7461152" y="2921743"/>
              <a:ext cx="3308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Oferta en facilidades de pago.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AC1D53B-8BFA-5F7F-8BEA-8A4D09D25D4E}"/>
                </a:ext>
              </a:extLst>
            </p:cNvPr>
            <p:cNvSpPr txBox="1"/>
            <p:nvPr/>
          </p:nvSpPr>
          <p:spPr>
            <a:xfrm>
              <a:off x="7497727" y="3293425"/>
              <a:ext cx="30618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Descuentos en la categoría.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DF24205-4156-02D3-1341-29789DAA422D}"/>
                </a:ext>
              </a:extLst>
            </p:cNvPr>
            <p:cNvSpPr txBox="1"/>
            <p:nvPr/>
          </p:nvSpPr>
          <p:spPr>
            <a:xfrm>
              <a:off x="7461151" y="3668148"/>
              <a:ext cx="2454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Reputación de ventas.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pic>
          <p:nvPicPr>
            <p:cNvPr id="22" name="Gráfico 21" descr="Bombilla y equipo con relleno sólido">
              <a:extLst>
                <a:ext uri="{FF2B5EF4-FFF2-40B4-BE49-F238E27FC236}">
                  <a16:creationId xmlns:a16="http://schemas.microsoft.com/office/drawing/2014/main" id="{078B286B-1877-B211-DC67-2AE44731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60313" y="3984415"/>
              <a:ext cx="457200" cy="457200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E23D414-9C0B-9D6A-1B82-41EF06FB2947}"/>
                </a:ext>
              </a:extLst>
            </p:cNvPr>
            <p:cNvSpPr txBox="1"/>
            <p:nvPr/>
          </p:nvSpPr>
          <p:spPr>
            <a:xfrm>
              <a:off x="7475004" y="4028349"/>
              <a:ext cx="2449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Reputación de envíos.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pic>
          <p:nvPicPr>
            <p:cNvPr id="24" name="Gráfico 23" descr="Bombilla y equipo con relleno sólido">
              <a:extLst>
                <a:ext uri="{FF2B5EF4-FFF2-40B4-BE49-F238E27FC236}">
                  <a16:creationId xmlns:a16="http://schemas.microsoft.com/office/drawing/2014/main" id="{6818D234-FDD2-BC92-DAE4-37F61B862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74167" y="4344634"/>
              <a:ext cx="457200" cy="457200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A012AD9-0FFE-88A4-13F9-FB47DA570C2E}"/>
                </a:ext>
              </a:extLst>
            </p:cNvPr>
            <p:cNvSpPr txBox="1"/>
            <p:nvPr/>
          </p:nvSpPr>
          <p:spPr>
            <a:xfrm>
              <a:off x="7488858" y="4388568"/>
              <a:ext cx="255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Satisfacción purchaser.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pic>
          <p:nvPicPr>
            <p:cNvPr id="26" name="Gráfico 25" descr="Bombilla y equipo con relleno sólido">
              <a:extLst>
                <a:ext uri="{FF2B5EF4-FFF2-40B4-BE49-F238E27FC236}">
                  <a16:creationId xmlns:a16="http://schemas.microsoft.com/office/drawing/2014/main" id="{6A0E16B0-E519-AD44-5BE5-156B02A3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74162" y="4690999"/>
              <a:ext cx="457200" cy="457200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FCE35A6-5F98-BA0F-B1F6-1C21CFC0EBCC}"/>
                </a:ext>
              </a:extLst>
            </p:cNvPr>
            <p:cNvSpPr txBox="1"/>
            <p:nvPr/>
          </p:nvSpPr>
          <p:spPr>
            <a:xfrm>
              <a:off x="7488853" y="4734933"/>
              <a:ext cx="2840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Logros alcanzados Seller.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pic>
          <p:nvPicPr>
            <p:cNvPr id="28" name="Gráfico 27" descr="Bombilla y equipo con relleno sólido">
              <a:extLst>
                <a:ext uri="{FF2B5EF4-FFF2-40B4-BE49-F238E27FC236}">
                  <a16:creationId xmlns:a16="http://schemas.microsoft.com/office/drawing/2014/main" id="{344BD8AC-75D1-6EE8-AC53-47294825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88017" y="5051216"/>
              <a:ext cx="457200" cy="457200"/>
            </a:xfrm>
            <a:prstGeom prst="rect">
              <a:avLst/>
            </a:prstGeom>
          </p:spPr>
        </p:pic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0D6EC88-53AB-9DA7-1B7C-C4E761AA9BE3}"/>
                </a:ext>
              </a:extLst>
            </p:cNvPr>
            <p:cNvSpPr txBox="1"/>
            <p:nvPr/>
          </p:nvSpPr>
          <p:spPr>
            <a:xfrm>
              <a:off x="7502708" y="5095150"/>
              <a:ext cx="2357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latin typeface="Harabara Mais Demo" panose="020B0603050302020204" pitchFamily="34" charset="0"/>
                </a:rPr>
                <a:t>Transacciones Seller.</a:t>
              </a:r>
              <a:endParaRPr lang="es-CO" dirty="0">
                <a:latin typeface="Harabara Mais Demo" panose="020B0603050302020204" pitchFamily="34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FAE4C88-6867-ADE5-CCA6-03FD79EC1EC6}"/>
                </a:ext>
              </a:extLst>
            </p:cNvPr>
            <p:cNvSpPr txBox="1"/>
            <p:nvPr/>
          </p:nvSpPr>
          <p:spPr>
            <a:xfrm>
              <a:off x="8104757" y="1389505"/>
              <a:ext cx="3644392" cy="33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u="sng" dirty="0">
                  <a:solidFill>
                    <a:srgbClr val="002060"/>
                  </a:solidFill>
                  <a:latin typeface="Harabara Mais Demo" panose="020B0603050302020204" pitchFamily="34" charset="0"/>
                </a:rPr>
                <a:t>4.Variables relevantes al Seller</a:t>
              </a:r>
              <a:r>
                <a:rPr lang="es-MX" u="sng" dirty="0">
                  <a:latin typeface="Harabara Mais Demo" panose="020B0603050302020204" pitchFamily="34" charset="0"/>
                </a:rPr>
                <a:t>:</a:t>
              </a:r>
              <a:endParaRPr lang="es-CO" u="sng" dirty="0">
                <a:latin typeface="Harabara Mais Demo" panose="020B06030503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72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" y="317442"/>
            <a:ext cx="2028652" cy="5908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70EBDBA-9E87-0987-FCF1-9D75BAE4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49" y="1203710"/>
            <a:ext cx="3771900" cy="3705225"/>
          </a:xfrm>
          <a:prstGeom prst="rect">
            <a:avLst/>
          </a:prstGeom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D67C10A-66D4-69F8-FE78-85388A39A96F}"/>
              </a:ext>
            </a:extLst>
          </p:cNvPr>
          <p:cNvSpPr txBox="1"/>
          <p:nvPr/>
        </p:nvSpPr>
        <p:spPr>
          <a:xfrm>
            <a:off x="1848845" y="908287"/>
            <a:ext cx="238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MercadoLider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53C2963-5B81-BC57-054C-0DBBFAA5B0A8}"/>
              </a:ext>
            </a:extLst>
          </p:cNvPr>
          <p:cNvSpPr txBox="1"/>
          <p:nvPr/>
        </p:nvSpPr>
        <p:spPr>
          <a:xfrm>
            <a:off x="7858127" y="886267"/>
            <a:ext cx="221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Reputación Sellers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B8F44B7-5AC2-2052-5055-D53A927D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4894"/>
            <a:ext cx="5353050" cy="4124325"/>
          </a:xfrm>
          <a:prstGeom prst="rect">
            <a:avLst/>
          </a:prstGeom>
          <a:ln w="38100">
            <a:noFill/>
            <a:prstDash val="dash"/>
          </a:ln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A28085E-23A8-C6C1-7716-D48039F7B27E}"/>
              </a:ext>
            </a:extLst>
          </p:cNvPr>
          <p:cNvSpPr/>
          <p:nvPr/>
        </p:nvSpPr>
        <p:spPr>
          <a:xfrm>
            <a:off x="1114596" y="1277619"/>
            <a:ext cx="4344093" cy="3820854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6ACF2B1D-82E8-5D82-226E-C35EE316F050}"/>
              </a:ext>
            </a:extLst>
          </p:cNvPr>
          <p:cNvSpPr/>
          <p:nvPr/>
        </p:nvSpPr>
        <p:spPr>
          <a:xfrm>
            <a:off x="6096000" y="1267998"/>
            <a:ext cx="5547015" cy="4223164"/>
          </a:xfrm>
          <a:prstGeom prst="round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A031648-8EBC-6176-33A4-376A0CB3BDEE}"/>
              </a:ext>
            </a:extLst>
          </p:cNvPr>
          <p:cNvSpPr txBox="1"/>
          <p:nvPr/>
        </p:nvSpPr>
        <p:spPr>
          <a:xfrm>
            <a:off x="1457864" y="5746114"/>
            <a:ext cx="10185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Harabara Mais Demo" panose="020B0603050302020204" pitchFamily="34" charset="0"/>
              </a:rPr>
              <a:t>Sellers de la categoría Celulares y Teléfonos en su mayoría tienen buena reputación aun así cuando no se han convertido en </a:t>
            </a:r>
            <a:r>
              <a:rPr lang="es-MX" dirty="0" err="1">
                <a:latin typeface="Harabara Mais Demo" panose="020B0603050302020204" pitchFamily="34" charset="0"/>
              </a:rPr>
              <a:t>MercadoLíderes</a:t>
            </a:r>
            <a:r>
              <a:rPr lang="es-MX" dirty="0">
                <a:latin typeface="Harabara Mais Demo" panose="020B0603050302020204" pitchFamily="34" charset="0"/>
              </a:rPr>
              <a:t>.</a:t>
            </a:r>
            <a:endParaRPr lang="es-CO" dirty="0">
              <a:latin typeface="Harabara Mais Demo" panose="020B0603050302020204" pitchFamily="34" charset="0"/>
            </a:endParaRPr>
          </a:p>
        </p:txBody>
      </p:sp>
      <p:pic>
        <p:nvPicPr>
          <p:cNvPr id="1026" name="Picture 2" descr="Población - Iconos gratis de personas">
            <a:extLst>
              <a:ext uri="{FF2B5EF4-FFF2-40B4-BE49-F238E27FC236}">
                <a16:creationId xmlns:a16="http://schemas.microsoft.com/office/drawing/2014/main" id="{F2B089E3-97C1-C7F1-595B-A8DAE5A2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1" y="5654290"/>
            <a:ext cx="799873" cy="79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97FB0A9C-842C-ECD8-4DC8-4E32B2F2DABD}"/>
              </a:ext>
            </a:extLst>
          </p:cNvPr>
          <p:cNvSpPr txBox="1"/>
          <p:nvPr/>
        </p:nvSpPr>
        <p:spPr>
          <a:xfrm>
            <a:off x="8277726" y="100782"/>
            <a:ext cx="2995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Harabara Mais Demo" panose="020B0603050302020204" pitchFamily="34" charset="0"/>
              </a:rPr>
              <a:t>4. ¿Cómo estamos?</a:t>
            </a:r>
            <a:endParaRPr lang="es-CO" sz="2400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D0C42DB5-5814-2930-C735-F5C41ED3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9" y="1691489"/>
            <a:ext cx="5620798" cy="39531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16" y="295422"/>
            <a:ext cx="2028652" cy="590845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EB5A7ED-06DD-5087-1686-637691553A61}"/>
              </a:ext>
            </a:extLst>
          </p:cNvPr>
          <p:cNvSpPr/>
          <p:nvPr/>
        </p:nvSpPr>
        <p:spPr>
          <a:xfrm>
            <a:off x="177033" y="1237899"/>
            <a:ext cx="6015950" cy="4400903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F787485-398D-4560-D48A-BFC57B513A0A}"/>
              </a:ext>
            </a:extLst>
          </p:cNvPr>
          <p:cNvSpPr/>
          <p:nvPr/>
        </p:nvSpPr>
        <p:spPr>
          <a:xfrm>
            <a:off x="6428509" y="1205348"/>
            <a:ext cx="5586459" cy="3948546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F1070188-1DF0-C065-667B-0B0CFF30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599" y="1404219"/>
            <a:ext cx="4879216" cy="3651642"/>
          </a:xfrm>
          <a:prstGeom prst="rect">
            <a:avLst/>
          </a:prstGeom>
        </p:spPr>
      </p:pic>
      <p:pic>
        <p:nvPicPr>
          <p:cNvPr id="15" name="Gráfico 14" descr="reloj de arena 60% con relleno sólido">
            <a:extLst>
              <a:ext uri="{FF2B5EF4-FFF2-40B4-BE49-F238E27FC236}">
                <a16:creationId xmlns:a16="http://schemas.microsoft.com/office/drawing/2014/main" id="{1825B5A2-10D4-9B73-9576-727E0F000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7148" y="4485945"/>
            <a:ext cx="914400" cy="9144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DBF236B-592E-4EC8-8BB6-353B5659B0C7}"/>
              </a:ext>
            </a:extLst>
          </p:cNvPr>
          <p:cNvSpPr txBox="1"/>
          <p:nvPr/>
        </p:nvSpPr>
        <p:spPr>
          <a:xfrm>
            <a:off x="1543647" y="850126"/>
            <a:ext cx="357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Reputación MercadoLider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EA04F5D-DB38-5741-07AB-E7D2738C0BC1}"/>
              </a:ext>
            </a:extLst>
          </p:cNvPr>
          <p:cNvSpPr txBox="1"/>
          <p:nvPr/>
        </p:nvSpPr>
        <p:spPr>
          <a:xfrm>
            <a:off x="7391432" y="848189"/>
            <a:ext cx="357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Madurez MercadoLider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pic>
        <p:nvPicPr>
          <p:cNvPr id="12" name="Gráfico 11" descr="Medalla contorno">
            <a:extLst>
              <a:ext uri="{FF2B5EF4-FFF2-40B4-BE49-F238E27FC236}">
                <a16:creationId xmlns:a16="http://schemas.microsoft.com/office/drawing/2014/main" id="{568E2195-DF74-E2C6-59B5-CCA4AB285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7653" y="4943145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C515E6-2ABD-0766-7483-04A28A67472B}"/>
              </a:ext>
            </a:extLst>
          </p:cNvPr>
          <p:cNvSpPr txBox="1"/>
          <p:nvPr/>
        </p:nvSpPr>
        <p:spPr>
          <a:xfrm>
            <a:off x="1683029" y="5916247"/>
            <a:ext cx="994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Sellers sin que no tienen buena reputación no reciben medallas de líder.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El rango de antigüedad del Seller no genera diferenciación directa para ser mercadolider. </a:t>
            </a:r>
            <a:endParaRPr lang="es-CO" dirty="0">
              <a:latin typeface="Harabara Mais Demo" panose="020B06030503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DF32F51-F333-D7C8-CE8B-98BBF0970D36}"/>
              </a:ext>
            </a:extLst>
          </p:cNvPr>
          <p:cNvSpPr txBox="1"/>
          <p:nvPr/>
        </p:nvSpPr>
        <p:spPr>
          <a:xfrm>
            <a:off x="511082" y="129179"/>
            <a:ext cx="290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Harabara Mais Demo" panose="020B0603050302020204" pitchFamily="34" charset="0"/>
              </a:rPr>
              <a:t>4.¿Cómo estamos?</a:t>
            </a:r>
            <a:endParaRPr lang="es-CO" sz="2400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32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" y="-12453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9202E16-D49F-7AA6-D1F4-17BF7B8B04E6}"/>
              </a:ext>
            </a:extLst>
          </p:cNvPr>
          <p:cNvSpPr/>
          <p:nvPr/>
        </p:nvSpPr>
        <p:spPr>
          <a:xfrm>
            <a:off x="105509" y="1306305"/>
            <a:ext cx="5699546" cy="4400903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7D2664F-DBF3-325D-D027-3CD7B85467D0}"/>
              </a:ext>
            </a:extLst>
          </p:cNvPr>
          <p:cNvSpPr/>
          <p:nvPr/>
        </p:nvSpPr>
        <p:spPr>
          <a:xfrm>
            <a:off x="6095999" y="1190514"/>
            <a:ext cx="5990492" cy="4411889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A6077D3-CDB7-8048-6011-F4AC411B3CE7}"/>
              </a:ext>
            </a:extLst>
          </p:cNvPr>
          <p:cNvSpPr txBox="1"/>
          <p:nvPr/>
        </p:nvSpPr>
        <p:spPr>
          <a:xfrm>
            <a:off x="1308309" y="886265"/>
            <a:ext cx="316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Ventas MercadoLider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D557E6-1A2E-EA2C-0D9E-457AAF8DF9B9}"/>
              </a:ext>
            </a:extLst>
          </p:cNvPr>
          <p:cNvSpPr txBox="1"/>
          <p:nvPr/>
        </p:nvSpPr>
        <p:spPr>
          <a:xfrm>
            <a:off x="7391432" y="848189"/>
            <a:ext cx="357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Reputación y Ventas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pic>
        <p:nvPicPr>
          <p:cNvPr id="13" name="Gráfico 12" descr="Tendencia al alza con relleno sólido">
            <a:extLst>
              <a:ext uri="{FF2B5EF4-FFF2-40B4-BE49-F238E27FC236}">
                <a16:creationId xmlns:a16="http://schemas.microsoft.com/office/drawing/2014/main" id="{4311AD9B-EA0F-BAE2-0A10-696839F5B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91" y="1010882"/>
            <a:ext cx="643302" cy="6433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2B923E-5AB2-2305-95CA-1B0E6271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238" y="1423672"/>
            <a:ext cx="5350384" cy="4010655"/>
          </a:xfrm>
          <a:prstGeom prst="rect">
            <a:avLst/>
          </a:prstGeom>
        </p:spPr>
      </p:pic>
      <p:pic>
        <p:nvPicPr>
          <p:cNvPr id="15" name="Gráfico 14" descr="Crecimiento empresarial con relleno sólido">
            <a:extLst>
              <a:ext uri="{FF2B5EF4-FFF2-40B4-BE49-F238E27FC236}">
                <a16:creationId xmlns:a16="http://schemas.microsoft.com/office/drawing/2014/main" id="{178CB795-5984-2BCE-E70A-46A149393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2091" y="5030328"/>
            <a:ext cx="914400" cy="9144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184B528-3C86-B358-9AC0-2DB7C6867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923" y="1573981"/>
            <a:ext cx="5181481" cy="386554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8AD079D-E8E6-BA8F-5C24-CD7685AB2B18}"/>
              </a:ext>
            </a:extLst>
          </p:cNvPr>
          <p:cNvSpPr txBox="1"/>
          <p:nvPr/>
        </p:nvSpPr>
        <p:spPr>
          <a:xfrm>
            <a:off x="8842581" y="102139"/>
            <a:ext cx="309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Harabara Mais Demo" panose="020B0603050302020204" pitchFamily="34" charset="0"/>
              </a:rPr>
              <a:t>4. ¿Cómo estamos?</a:t>
            </a:r>
            <a:endParaRPr lang="es-CO" sz="2400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272467B-334C-2E88-108A-0145816381FF}"/>
              </a:ext>
            </a:extLst>
          </p:cNvPr>
          <p:cNvSpPr txBox="1"/>
          <p:nvPr/>
        </p:nvSpPr>
        <p:spPr>
          <a:xfrm>
            <a:off x="310219" y="5819254"/>
            <a:ext cx="11506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Aun cuando existen Sellers con ventas mayores o iguales a 60 en los últimos 60 días, no se garantiza </a:t>
            </a:r>
          </a:p>
          <a:p>
            <a:r>
              <a:rPr lang="es-MX" dirty="0">
                <a:latin typeface="Harabara Mais Demo" panose="020B0603050302020204" pitchFamily="34" charset="0"/>
              </a:rPr>
              <a:t>ser mercado líder, esto puede ser influenciado por su reputación.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Harabara Mais Demo" panose="020B0603050302020204" pitchFamily="34" charset="0"/>
              </a:rPr>
              <a:t>Una alta clasificación en reputación del Seller impulsa las ventas.</a:t>
            </a:r>
            <a:endParaRPr lang="es-CO" dirty="0"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27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348" y="257442"/>
            <a:ext cx="2028652" cy="5908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0A446C1-6B8D-1216-4E7F-2506045C6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45" y="1143758"/>
            <a:ext cx="5972175" cy="4476750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79896F6A-1C06-5667-8DE4-9B06181FD19F}"/>
              </a:ext>
            </a:extLst>
          </p:cNvPr>
          <p:cNvGrpSpPr/>
          <p:nvPr/>
        </p:nvGrpSpPr>
        <p:grpSpPr>
          <a:xfrm>
            <a:off x="6537727" y="609452"/>
            <a:ext cx="4033799" cy="457846"/>
            <a:chOff x="6321722" y="861330"/>
            <a:chExt cx="4033799" cy="457846"/>
          </a:xfrm>
        </p:grpSpPr>
        <p:pic>
          <p:nvPicPr>
            <p:cNvPr id="11" name="Gráfico 10" descr="Dólar con relleno sólido">
              <a:extLst>
                <a:ext uri="{FF2B5EF4-FFF2-40B4-BE49-F238E27FC236}">
                  <a16:creationId xmlns:a16="http://schemas.microsoft.com/office/drawing/2014/main" id="{839B8C57-C10B-DFFF-9BEA-550D010FC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21722" y="861330"/>
              <a:ext cx="457846" cy="457846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9BD3D64-0B40-ADE9-DFB1-9E0348579E55}"/>
                </a:ext>
              </a:extLst>
            </p:cNvPr>
            <p:cNvSpPr txBox="1"/>
            <p:nvPr/>
          </p:nvSpPr>
          <p:spPr>
            <a:xfrm>
              <a:off x="6605611" y="886267"/>
              <a:ext cx="3749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dirty="0">
                  <a:solidFill>
                    <a:srgbClr val="002060"/>
                  </a:solidFill>
                  <a:latin typeface="Harabara Mais Demo" panose="020B0603050302020204" pitchFamily="34" charset="0"/>
                </a:rPr>
                <a:t>Descuentos MercadoLider Sellers </a:t>
              </a:r>
              <a:endParaRPr lang="es-CO" dirty="0">
                <a:solidFill>
                  <a:srgbClr val="002060"/>
                </a:solidFill>
                <a:latin typeface="Harabara Mais Demo" panose="020B0603050302020204" pitchFamily="34" charset="0"/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83EA79C-4413-3F8B-EC4F-EC652FB8FA06}"/>
              </a:ext>
            </a:extLst>
          </p:cNvPr>
          <p:cNvGrpSpPr/>
          <p:nvPr/>
        </p:nvGrpSpPr>
        <p:grpSpPr>
          <a:xfrm>
            <a:off x="10567280" y="3866812"/>
            <a:ext cx="961952" cy="1307258"/>
            <a:chOff x="10184969" y="4959753"/>
            <a:chExt cx="961952" cy="1307258"/>
          </a:xfrm>
        </p:grpSpPr>
        <p:pic>
          <p:nvPicPr>
            <p:cNvPr id="9" name="Gráfico 8" descr="Hucha contorno">
              <a:extLst>
                <a:ext uri="{FF2B5EF4-FFF2-40B4-BE49-F238E27FC236}">
                  <a16:creationId xmlns:a16="http://schemas.microsoft.com/office/drawing/2014/main" id="{37EEC89B-4499-374D-141B-2C1A6FA5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84969" y="5352611"/>
              <a:ext cx="914400" cy="914400"/>
            </a:xfrm>
            <a:prstGeom prst="rect">
              <a:avLst/>
            </a:prstGeom>
          </p:spPr>
        </p:pic>
        <p:pic>
          <p:nvPicPr>
            <p:cNvPr id="16" name="Gráfico 15" descr="Dinero contorno">
              <a:extLst>
                <a:ext uri="{FF2B5EF4-FFF2-40B4-BE49-F238E27FC236}">
                  <a16:creationId xmlns:a16="http://schemas.microsoft.com/office/drawing/2014/main" id="{5ED59639-FA1D-7504-8E63-09EAC82EB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556077" y="4959753"/>
              <a:ext cx="590844" cy="590844"/>
            </a:xfrm>
            <a:prstGeom prst="rect">
              <a:avLst/>
            </a:prstGeom>
          </p:spPr>
        </p:pic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607DAC63-DF40-A4DF-A72F-0DFE86D6AF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114" y="1406924"/>
            <a:ext cx="4815319" cy="40968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11EF726-597F-2F6E-5F80-97486EDE8E0B}"/>
              </a:ext>
            </a:extLst>
          </p:cNvPr>
          <p:cNvSpPr txBox="1"/>
          <p:nvPr/>
        </p:nvSpPr>
        <p:spPr>
          <a:xfrm>
            <a:off x="1218579" y="810007"/>
            <a:ext cx="41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2060"/>
                </a:solidFill>
                <a:latin typeface="Harabara Mais Demo" panose="020B0603050302020204" pitchFamily="34" charset="0"/>
              </a:rPr>
              <a:t>Descuentos e ítems vendidos Sellers </a:t>
            </a:r>
            <a:endParaRPr lang="es-CO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BB870A8E-2295-361D-AF86-FB349CD98BEC}"/>
              </a:ext>
            </a:extLst>
          </p:cNvPr>
          <p:cNvGrpSpPr/>
          <p:nvPr/>
        </p:nvGrpSpPr>
        <p:grpSpPr>
          <a:xfrm>
            <a:off x="449260" y="426059"/>
            <a:ext cx="824632" cy="824632"/>
            <a:chOff x="707519" y="769373"/>
            <a:chExt cx="824632" cy="824632"/>
          </a:xfrm>
        </p:grpSpPr>
        <p:pic>
          <p:nvPicPr>
            <p:cNvPr id="13" name="Gráfico 12" descr="Etiqueta contorno">
              <a:extLst>
                <a:ext uri="{FF2B5EF4-FFF2-40B4-BE49-F238E27FC236}">
                  <a16:creationId xmlns:a16="http://schemas.microsoft.com/office/drawing/2014/main" id="{5B1A288D-2F90-3E38-BF81-26BE65A24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0800000">
              <a:off x="707519" y="769373"/>
              <a:ext cx="824632" cy="824632"/>
            </a:xfrm>
            <a:prstGeom prst="rect">
              <a:avLst/>
            </a:prstGeom>
          </p:spPr>
        </p:pic>
        <p:pic>
          <p:nvPicPr>
            <p:cNvPr id="15" name="Gráfico 14" descr="Dólar con relleno sólido">
              <a:extLst>
                <a:ext uri="{FF2B5EF4-FFF2-40B4-BE49-F238E27FC236}">
                  <a16:creationId xmlns:a16="http://schemas.microsoft.com/office/drawing/2014/main" id="{2920886E-4B97-D7EB-C747-F0B9D9BD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6181" y="920034"/>
              <a:ext cx="372081" cy="372081"/>
            </a:xfrm>
            <a:prstGeom prst="rect">
              <a:avLst/>
            </a:prstGeom>
          </p:spPr>
        </p:pic>
      </p:grp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26E8D78-7010-A607-5201-A20D28AB84B5}"/>
              </a:ext>
            </a:extLst>
          </p:cNvPr>
          <p:cNvSpPr/>
          <p:nvPr/>
        </p:nvSpPr>
        <p:spPr>
          <a:xfrm>
            <a:off x="224730" y="1225481"/>
            <a:ext cx="5481131" cy="4400903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E5F7437-8019-4D35-9B65-35F122BB0D28}"/>
              </a:ext>
            </a:extLst>
          </p:cNvPr>
          <p:cNvSpPr/>
          <p:nvPr/>
        </p:nvSpPr>
        <p:spPr>
          <a:xfrm>
            <a:off x="5935790" y="1047033"/>
            <a:ext cx="5980630" cy="4667209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BB901DC-B328-E263-AD54-E48FA7348B13}"/>
              </a:ext>
            </a:extLst>
          </p:cNvPr>
          <p:cNvSpPr txBox="1"/>
          <p:nvPr/>
        </p:nvSpPr>
        <p:spPr>
          <a:xfrm>
            <a:off x="511082" y="129179"/>
            <a:ext cx="337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002060"/>
                </a:solidFill>
                <a:latin typeface="Harabara Mais Demo" panose="020B0603050302020204" pitchFamily="34" charset="0"/>
              </a:rPr>
              <a:t>4. ¿Cómo estamos?</a:t>
            </a:r>
            <a:endParaRPr lang="es-CO" sz="2400" dirty="0">
              <a:solidFill>
                <a:srgbClr val="002060"/>
              </a:solidFill>
              <a:latin typeface="Harabara Mais Demo" panose="020B06030503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8912430-4F1B-50E4-4086-C91F42AE1696}"/>
              </a:ext>
            </a:extLst>
          </p:cNvPr>
          <p:cNvSpPr txBox="1"/>
          <p:nvPr/>
        </p:nvSpPr>
        <p:spPr>
          <a:xfrm>
            <a:off x="310218" y="5819254"/>
            <a:ext cx="11606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Harabara Mais Demo" panose="020B0603050302020204" pitchFamily="34" charset="0"/>
              </a:rPr>
              <a:t>La elasticidad de precio de la categoría de acuerdo al descuento debe ser revisada con detenimiento, altos descuentos no garantizan un incremento en ventas, se puede generar abastecimiento del comprador final y causar ventas bajas en los próximos periodos.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Harabara Mais Demo" panose="020B0603050302020204" pitchFamily="34" charset="0"/>
              </a:rPr>
              <a:t>Ser mercadolider está estrechamente relacionado con la profundidad de descuento ofrecida por el Seller, lo que implica que convertirse en mercadolider requiere de estrategias de precios, promociones y descuentos para obtener </a:t>
            </a:r>
            <a:r>
              <a:rPr lang="es-MX" sz="1400" dirty="0" err="1">
                <a:latin typeface="Harabara Mais Demo" panose="020B0603050302020204" pitchFamily="34" charset="0"/>
              </a:rPr>
              <a:t>push</a:t>
            </a:r>
            <a:r>
              <a:rPr lang="es-MX" sz="1400" dirty="0">
                <a:latin typeface="Harabara Mais Demo" panose="020B0603050302020204" pitchFamily="34" charset="0"/>
              </a:rPr>
              <a:t> en ventas.</a:t>
            </a:r>
            <a:endParaRPr lang="es-CO" sz="1400" dirty="0">
              <a:latin typeface="Harabara Mais Demo" panose="020B0603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1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84DA7732-37A8-6DEF-755F-4F043EFEC053}"/>
              </a:ext>
            </a:extLst>
          </p:cNvPr>
          <p:cNvCxnSpPr>
            <a:cxnSpLocks/>
            <a:stCxn id="15" idx="3"/>
            <a:endCxn id="20" idx="3"/>
          </p:cNvCxnSpPr>
          <p:nvPr/>
        </p:nvCxnSpPr>
        <p:spPr>
          <a:xfrm>
            <a:off x="1321666" y="1638889"/>
            <a:ext cx="8722880" cy="3449526"/>
          </a:xfrm>
          <a:prstGeom prst="curvedConnector3">
            <a:avLst>
              <a:gd name="adj1" fmla="val 51271"/>
            </a:avLst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AC7B3065-F287-E499-752F-C48CD37C3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0844"/>
          </a:xfrm>
          <a:prstGeom prst="rect">
            <a:avLst/>
          </a:prstGeom>
        </p:spPr>
      </p:pic>
      <p:pic>
        <p:nvPicPr>
          <p:cNvPr id="7" name="Imagen 6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95E20290-924C-7C13-8572-EDB8672E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" y="295422"/>
            <a:ext cx="2028652" cy="59084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CE66404-DAAB-7527-1F45-1703F1B48598}"/>
              </a:ext>
            </a:extLst>
          </p:cNvPr>
          <p:cNvSpPr txBox="1"/>
          <p:nvPr/>
        </p:nvSpPr>
        <p:spPr>
          <a:xfrm>
            <a:off x="1425086" y="1020800"/>
            <a:ext cx="4258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u="sng" dirty="0">
                <a:solidFill>
                  <a:srgbClr val="002060"/>
                </a:solidFill>
                <a:latin typeface="Harabara Mais Demo" panose="020B0603050302020204" pitchFamily="34" charset="0"/>
              </a:rPr>
              <a:t>5. Solución Analítica:</a:t>
            </a:r>
          </a:p>
        </p:txBody>
      </p:sp>
      <p:pic>
        <p:nvPicPr>
          <p:cNvPr id="15" name="Gráfico 14" descr="Grupo de personas contorno">
            <a:extLst>
              <a:ext uri="{FF2B5EF4-FFF2-40B4-BE49-F238E27FC236}">
                <a16:creationId xmlns:a16="http://schemas.microsoft.com/office/drawing/2014/main" id="{A4902492-B3B8-2933-DE2A-BC9D9C337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66" y="1181689"/>
            <a:ext cx="914400" cy="914400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005C51F8-C35C-C0AD-932F-3F69D99C95FD}"/>
              </a:ext>
            </a:extLst>
          </p:cNvPr>
          <p:cNvGrpSpPr/>
          <p:nvPr/>
        </p:nvGrpSpPr>
        <p:grpSpPr>
          <a:xfrm>
            <a:off x="10044546" y="4391890"/>
            <a:ext cx="1565564" cy="1875709"/>
            <a:chOff x="8783781" y="3528619"/>
            <a:chExt cx="1924061" cy="2406472"/>
          </a:xfrm>
        </p:grpSpPr>
        <p:pic>
          <p:nvPicPr>
            <p:cNvPr id="20" name="Gráfico 19" descr="Lupa con relleno sólido">
              <a:extLst>
                <a:ext uri="{FF2B5EF4-FFF2-40B4-BE49-F238E27FC236}">
                  <a16:creationId xmlns:a16="http://schemas.microsoft.com/office/drawing/2014/main" id="{C716A4CA-A830-C469-6B55-985652A9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8783781" y="3528619"/>
              <a:ext cx="1787236" cy="1787236"/>
            </a:xfrm>
            <a:prstGeom prst="rect">
              <a:avLst/>
            </a:prstGeom>
          </p:spPr>
        </p:pic>
        <p:pic>
          <p:nvPicPr>
            <p:cNvPr id="4" name="Gráfico 3" descr="Grupo de personas con relleno sólido">
              <a:extLst>
                <a:ext uri="{FF2B5EF4-FFF2-40B4-BE49-F238E27FC236}">
                  <a16:creationId xmlns:a16="http://schemas.microsoft.com/office/drawing/2014/main" id="{C84571D7-8F83-CE83-DC3A-18E44FE24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49168" y="4281744"/>
              <a:ext cx="768010" cy="658203"/>
            </a:xfrm>
            <a:prstGeom prst="rect">
              <a:avLst/>
            </a:prstGeom>
          </p:spPr>
        </p:pic>
        <p:pic>
          <p:nvPicPr>
            <p:cNvPr id="6" name="Gráfico 5" descr="Grupo de personas con relleno sólido">
              <a:extLst>
                <a:ext uri="{FF2B5EF4-FFF2-40B4-BE49-F238E27FC236}">
                  <a16:creationId xmlns:a16="http://schemas.microsoft.com/office/drawing/2014/main" id="{D47DEA63-3D48-3974-C042-AF21EACEC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83895" y="5264861"/>
              <a:ext cx="781264" cy="669562"/>
            </a:xfrm>
            <a:prstGeom prst="rect">
              <a:avLst/>
            </a:prstGeom>
          </p:spPr>
        </p:pic>
        <p:pic>
          <p:nvPicPr>
            <p:cNvPr id="8" name="Gráfico 7" descr="Grupo de personas con relleno sólido">
              <a:extLst>
                <a:ext uri="{FF2B5EF4-FFF2-40B4-BE49-F238E27FC236}">
                  <a16:creationId xmlns:a16="http://schemas.microsoft.com/office/drawing/2014/main" id="{54241955-8E85-2CA3-F78F-B560E0FA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9832" y="5276888"/>
              <a:ext cx="768010" cy="658203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8DEF27D9-772B-84FF-74CB-FF271E804386}"/>
              </a:ext>
            </a:extLst>
          </p:cNvPr>
          <p:cNvGrpSpPr/>
          <p:nvPr/>
        </p:nvGrpSpPr>
        <p:grpSpPr>
          <a:xfrm>
            <a:off x="3021358" y="1605575"/>
            <a:ext cx="4998617" cy="4772076"/>
            <a:chOff x="2780883" y="1740108"/>
            <a:chExt cx="4420419" cy="4686481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063CBE28-363A-D268-AB72-A8205647C441}"/>
                </a:ext>
              </a:extLst>
            </p:cNvPr>
            <p:cNvGrpSpPr/>
            <p:nvPr/>
          </p:nvGrpSpPr>
          <p:grpSpPr>
            <a:xfrm>
              <a:off x="2780883" y="1740108"/>
              <a:ext cx="4420419" cy="3842663"/>
              <a:chOff x="1385220" y="2031441"/>
              <a:chExt cx="3591750" cy="4015686"/>
            </a:xfrm>
          </p:grpSpPr>
          <p:pic>
            <p:nvPicPr>
              <p:cNvPr id="26" name="Gráfico 25" descr="Círculos con flechas con relleno sólido">
                <a:extLst>
                  <a:ext uri="{FF2B5EF4-FFF2-40B4-BE49-F238E27FC236}">
                    <a16:creationId xmlns:a16="http://schemas.microsoft.com/office/drawing/2014/main" id="{9AF55848-33BA-0042-95E1-4EF852C68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480200" y="3720747"/>
                <a:ext cx="612050" cy="612050"/>
              </a:xfrm>
              <a:prstGeom prst="rect">
                <a:avLst/>
              </a:prstGeom>
            </p:spPr>
          </p:pic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E340D607-CB84-D23E-7249-87E4A4A7B7EA}"/>
                  </a:ext>
                </a:extLst>
              </p:cNvPr>
              <p:cNvSpPr txBox="1"/>
              <p:nvPr/>
            </p:nvSpPr>
            <p:spPr>
              <a:xfrm>
                <a:off x="2307260" y="2874081"/>
                <a:ext cx="1995071" cy="66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solidFill>
                      <a:schemeClr val="tx2"/>
                    </a:solidFill>
                    <a:latin typeface="Harabara Mais Demo" panose="020B0603050302020204" pitchFamily="34" charset="0"/>
                  </a:rPr>
                  <a:t>Objetivo</a:t>
                </a:r>
                <a:r>
                  <a:rPr lang="es-MX" dirty="0">
                    <a:latin typeface="Harabara Mais Demo" panose="020B0603050302020204" pitchFamily="34" charset="0"/>
                  </a:rPr>
                  <a:t>:</a:t>
                </a:r>
              </a:p>
              <a:p>
                <a:r>
                  <a:rPr lang="es-MX" dirty="0">
                    <a:latin typeface="Harabara Mais Demo" panose="020B0603050302020204" pitchFamily="34" charset="0"/>
                  </a:rPr>
                  <a:t>Agrupación/clusterización</a:t>
                </a:r>
                <a:endParaRPr lang="es-CO" dirty="0">
                  <a:latin typeface="Harabara Mais Demo" panose="020B0603050302020204" pitchFamily="34" charset="0"/>
                </a:endParaRPr>
              </a:p>
            </p:txBody>
          </p:sp>
          <p:pic>
            <p:nvPicPr>
              <p:cNvPr id="29" name="Gráfico 28" descr="Distribución normal con relleno sólido">
                <a:extLst>
                  <a:ext uri="{FF2B5EF4-FFF2-40B4-BE49-F238E27FC236}">
                    <a16:creationId xmlns:a16="http://schemas.microsoft.com/office/drawing/2014/main" id="{6BAAF4A2-0431-A045-37D8-3463E0AAA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385220" y="2031441"/>
                <a:ext cx="762234" cy="762234"/>
              </a:xfrm>
              <a:prstGeom prst="rect">
                <a:avLst/>
              </a:prstGeom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120BD36-05D8-37DC-8B07-2A33F9465085}"/>
                  </a:ext>
                </a:extLst>
              </p:cNvPr>
              <p:cNvSpPr txBox="1"/>
              <p:nvPr/>
            </p:nvSpPr>
            <p:spPr>
              <a:xfrm>
                <a:off x="2211008" y="2131906"/>
                <a:ext cx="2203508" cy="66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solidFill>
                      <a:schemeClr val="tx2"/>
                    </a:solidFill>
                    <a:latin typeface="Harabara Mais Demo" panose="020B0603050302020204" pitchFamily="34" charset="0"/>
                  </a:rPr>
                  <a:t>Tipo de algoritmo:</a:t>
                </a:r>
              </a:p>
              <a:p>
                <a:r>
                  <a:rPr lang="es-MX" dirty="0">
                    <a:latin typeface="Harabara Mais Demo" panose="020B0603050302020204" pitchFamily="34" charset="0"/>
                  </a:rPr>
                  <a:t>Aprendizaje no supervisado</a:t>
                </a:r>
                <a:endParaRPr lang="es-CO" dirty="0">
                  <a:latin typeface="Harabara Mais Demo" panose="020B0603050302020204" pitchFamily="34" charset="0"/>
                </a:endParaRPr>
              </a:p>
            </p:txBody>
          </p:sp>
          <p:pic>
            <p:nvPicPr>
              <p:cNvPr id="32" name="Gráfico 31" descr="Estadísticas con relleno sólido">
                <a:extLst>
                  <a:ext uri="{FF2B5EF4-FFF2-40B4-BE49-F238E27FC236}">
                    <a16:creationId xmlns:a16="http://schemas.microsoft.com/office/drawing/2014/main" id="{ABC7DFC4-9B8B-C0D8-416F-A52B94C5B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385220" y="2817941"/>
                <a:ext cx="762234" cy="762234"/>
              </a:xfrm>
              <a:prstGeom prst="rect">
                <a:avLst/>
              </a:prstGeom>
            </p:spPr>
          </p:pic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947C9D70-75F3-8829-BC8C-D03A5DF465C5}"/>
                  </a:ext>
                </a:extLst>
              </p:cNvPr>
              <p:cNvSpPr txBox="1"/>
              <p:nvPr/>
            </p:nvSpPr>
            <p:spPr>
              <a:xfrm>
                <a:off x="2327635" y="3530859"/>
                <a:ext cx="1683063" cy="947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solidFill>
                      <a:schemeClr val="tx2"/>
                    </a:solidFill>
                    <a:latin typeface="Harabara Mais Demo" panose="020B0603050302020204" pitchFamily="34" charset="0"/>
                  </a:rPr>
                  <a:t>Metodología: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latin typeface="Harabara Mais Demo" panose="020B0603050302020204" pitchFamily="34" charset="0"/>
                  </a:rPr>
                  <a:t>Kmeans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latin typeface="Harabara Mais Demo" panose="020B0603050302020204" pitchFamily="34" charset="0"/>
                  </a:rPr>
                  <a:t>Clúster Jerárquico</a:t>
                </a:r>
                <a:endParaRPr lang="es-CO" dirty="0">
                  <a:latin typeface="Harabara Mais Demo" panose="020B0603050302020204" pitchFamily="34" charset="0"/>
                </a:endParaRPr>
              </a:p>
            </p:txBody>
          </p:sp>
          <p:pic>
            <p:nvPicPr>
              <p:cNvPr id="35" name="Gráfico 34" descr="Alteraciones y sastrería con relleno sólido">
                <a:extLst>
                  <a:ext uri="{FF2B5EF4-FFF2-40B4-BE49-F238E27FC236}">
                    <a16:creationId xmlns:a16="http://schemas.microsoft.com/office/drawing/2014/main" id="{79D9F3C9-3E1E-052B-BD26-CD29442AD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480200" y="450081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5815425-AABF-04AF-7D84-7F35397A0DD6}"/>
                  </a:ext>
                </a:extLst>
              </p:cNvPr>
              <p:cNvSpPr txBox="1"/>
              <p:nvPr/>
            </p:nvSpPr>
            <p:spPr>
              <a:xfrm>
                <a:off x="2394600" y="4530971"/>
                <a:ext cx="2582370" cy="1516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dirty="0">
                    <a:solidFill>
                      <a:schemeClr val="tx2"/>
                    </a:solidFill>
                    <a:latin typeface="Harabara Mais Demo" panose="020B0603050302020204" pitchFamily="34" charset="0"/>
                  </a:rPr>
                  <a:t>Métricas: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latin typeface="Harabara Mais Demo" panose="020B0603050302020204" pitchFamily="34" charset="0"/>
                  </a:rPr>
                  <a:t>Inercia.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latin typeface="Harabara Mais Demo" panose="020B0603050302020204" pitchFamily="34" charset="0"/>
                  </a:rPr>
                  <a:t>Coeficiente Silueta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 err="1">
                    <a:latin typeface="Harabara Mais Demo" panose="020B0603050302020204" pitchFamily="34" charset="0"/>
                  </a:rPr>
                  <a:t>Coehesión</a:t>
                </a:r>
                <a:r>
                  <a:rPr lang="es-MX" dirty="0">
                    <a:latin typeface="Harabara Mais Demo" panose="020B0603050302020204" pitchFamily="34" charset="0"/>
                  </a:rPr>
                  <a:t> (</a:t>
                </a:r>
                <a:r>
                  <a:rPr lang="es-MX" dirty="0" err="1">
                    <a:latin typeface="Harabara Mais Demo" panose="020B0603050302020204" pitchFamily="34" charset="0"/>
                  </a:rPr>
                  <a:t>Calinski</a:t>
                </a:r>
                <a:r>
                  <a:rPr lang="es-MX" dirty="0">
                    <a:latin typeface="Harabara Mais Demo" panose="020B0603050302020204" pitchFamily="34" charset="0"/>
                  </a:rPr>
                  <a:t> </a:t>
                </a:r>
                <a:r>
                  <a:rPr lang="es-MX" dirty="0" err="1">
                    <a:latin typeface="Harabara Mais Demo" panose="020B0603050302020204" pitchFamily="34" charset="0"/>
                  </a:rPr>
                  <a:t>Harabanz</a:t>
                </a:r>
                <a:r>
                  <a:rPr lang="es-MX" dirty="0">
                    <a:latin typeface="Harabara Mais Demo" panose="020B0603050302020204" pitchFamily="34" charset="0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 err="1">
                    <a:latin typeface="Harabara Mais Demo" panose="020B0603050302020204" pitchFamily="34" charset="0"/>
                  </a:rPr>
                  <a:t>Similítud</a:t>
                </a:r>
                <a:r>
                  <a:rPr lang="es-MX" dirty="0">
                    <a:latin typeface="Harabara Mais Demo" panose="020B0603050302020204" pitchFamily="34" charset="0"/>
                  </a:rPr>
                  <a:t> (Davies </a:t>
                </a:r>
                <a:r>
                  <a:rPr lang="es-MX" dirty="0" err="1">
                    <a:latin typeface="Harabara Mais Demo" panose="020B0603050302020204" pitchFamily="34" charset="0"/>
                  </a:rPr>
                  <a:t>Bouldin</a:t>
                </a:r>
                <a:r>
                  <a:rPr lang="es-MX" dirty="0">
                    <a:latin typeface="Harabara Mais Demo" panose="020B0603050302020204" pitchFamily="34" charset="0"/>
                  </a:rPr>
                  <a:t>)</a:t>
                </a:r>
              </a:p>
            </p:txBody>
          </p:sp>
        </p:grpSp>
        <p:pic>
          <p:nvPicPr>
            <p:cNvPr id="41" name="Gráfico 40" descr="Objetivo contorno">
              <a:extLst>
                <a:ext uri="{FF2B5EF4-FFF2-40B4-BE49-F238E27FC236}">
                  <a16:creationId xmlns:a16="http://schemas.microsoft.com/office/drawing/2014/main" id="{F2A84B77-6BD7-9541-0979-97CF4B568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958010" y="5512189"/>
              <a:ext cx="914400" cy="914400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433DDCF-2E04-9545-97E6-0B48923D3C5B}"/>
                </a:ext>
              </a:extLst>
            </p:cNvPr>
            <p:cNvSpPr txBox="1"/>
            <p:nvPr/>
          </p:nvSpPr>
          <p:spPr>
            <a:xfrm>
              <a:off x="4037318" y="5682970"/>
              <a:ext cx="2535316" cy="634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tx2"/>
                  </a:solidFill>
                  <a:latin typeface="Harabara Mais Demo" panose="020B0603050302020204" pitchFamily="34" charset="0"/>
                </a:rPr>
                <a:t>Nivel de gestión Analítico: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dirty="0">
                  <a:latin typeface="Harabara Mais Demo" panose="020B0603050302020204" pitchFamily="34" charset="0"/>
                </a:rPr>
                <a:t>Estratégico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7823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EBA1C5442BA7E47A8A8B2E15D6E9587" ma:contentTypeVersion="2" ma:contentTypeDescription="Crear nuevo documento." ma:contentTypeScope="" ma:versionID="871f840b1e531ce9adbf7a3b33e33505">
  <xsd:schema xmlns:xsd="http://www.w3.org/2001/XMLSchema" xmlns:xs="http://www.w3.org/2001/XMLSchema" xmlns:p="http://schemas.microsoft.com/office/2006/metadata/properties" xmlns:ns3="b4849403-10ad-4c23-b664-5e34b11fe8af" targetNamespace="http://schemas.microsoft.com/office/2006/metadata/properties" ma:root="true" ma:fieldsID="1602b7b430e364b60cc8aa26874fd2b6" ns3:_="">
    <xsd:import namespace="b4849403-10ad-4c23-b664-5e34b11fe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49403-10ad-4c23-b664-5e34b11fe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A9F592-64FD-43E6-BE3D-A2451642B8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5C8FE-9533-436C-8C4D-D94A7AF0BB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849403-10ad-4c23-b664-5e34b11fe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B43857-BCB8-4838-886A-D8F602897CFD}">
  <ds:schemaRefs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b4849403-10ad-4c23-b664-5e34b11fe8a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843</Words>
  <Application>Microsoft Office PowerPoint</Application>
  <PresentationFormat>Panorámica</PresentationFormat>
  <Paragraphs>148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Calibri Light</vt:lpstr>
      <vt:lpstr>Arial</vt:lpstr>
      <vt:lpstr>Calibri</vt:lpstr>
      <vt:lpstr>Harabara Mais Demo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Cristian Camilo Parra Aldana</dc:creator>
  <cp:lastModifiedBy>Cristian Camilo Parra Aldana</cp:lastModifiedBy>
  <cp:revision>5</cp:revision>
  <dcterms:created xsi:type="dcterms:W3CDTF">2023-05-31T19:01:40Z</dcterms:created>
  <dcterms:modified xsi:type="dcterms:W3CDTF">2023-06-02T04:49:30Z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0x0101005EBA1C5442BA7E47A8A8B2E15D6E9587</vt:lpwstr>
  </property>
</Properties>
</file>